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318" r:id="rId6"/>
    <p:sldId id="257" r:id="rId8"/>
    <p:sldId id="290" r:id="rId9"/>
    <p:sldId id="258" r:id="rId10"/>
    <p:sldId id="268" r:id="rId11"/>
    <p:sldId id="271" r:id="rId12"/>
    <p:sldId id="274" r:id="rId13"/>
    <p:sldId id="275" r:id="rId14"/>
    <p:sldId id="277" r:id="rId15"/>
    <p:sldId id="278" r:id="rId16"/>
    <p:sldId id="279" r:id="rId17"/>
    <p:sldId id="316" r:id="rId18"/>
    <p:sldId id="281" r:id="rId19"/>
    <p:sldId id="282" r:id="rId20"/>
    <p:sldId id="292" r:id="rId21"/>
    <p:sldId id="293" r:id="rId22"/>
    <p:sldId id="296" r:id="rId23"/>
    <p:sldId id="294" r:id="rId24"/>
    <p:sldId id="267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7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2" autoAdjust="0"/>
    <p:restoredTop sz="94660"/>
  </p:normalViewPr>
  <p:slideViewPr>
    <p:cSldViewPr showGuides="1">
      <p:cViewPr varScale="1">
        <p:scale>
          <a:sx n="64" d="100"/>
          <a:sy n="64" d="100"/>
        </p:scale>
        <p:origin x="1230" y="48"/>
      </p:cViewPr>
      <p:guideLst>
        <p:guide orient="horz" pos="2057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AB3490-427E-45C7-8D5B-69E96FB0D1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vi-VN" sz="2100" b="1">
              <a:solidFill>
                <a:prstClr val="white"/>
              </a:solidFill>
              <a:latin typeface=".VnTime" panose="020B7200000000000000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D0A0C43-DE4D-4DBD-A24A-219C79EF6C28}" type="datetime1">
              <a:rPr lang="en-US"/>
            </a:fld>
            <a:endParaRPr lang="en-US"/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1"/>
            <a:fld id="{9A0DB2DC-4C9A-4742-B13C-FB6460FD3503}" type="slidenum">
              <a:rPr lang="en-US">
                <a:solidFill>
                  <a:prstClr val="white"/>
                </a:solidFill>
              </a:rPr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vi-VN" sz="21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8F1E2E9C-5682-486F-AA4B-4DF3DCC6489A}" type="datetime1">
              <a:rPr lang="en-US"/>
            </a:fld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1"/>
            <a:fld id="{9A0DB2DC-4C9A-4742-B13C-FB6460FD3503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vi-VN" sz="21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CDF9F578-88FB-4CFD-BD8C-B737757C7ABB}" type="datetime1">
              <a:rPr lang="en-US"/>
            </a:fld>
            <a:endParaRPr lang="en-US"/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1"/>
            <a:fld id="{9A0DB2DC-4C9A-4742-B13C-FB6460FD3503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5E0FA-5279-44D8-9EB3-8EF602F0D89E}" type="datetime1">
              <a:rPr lang="en-US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/>
            <a:fld id="{9A0DB2DC-4C9A-4742-B13C-FB6460FD3503}" type="slidenum">
              <a:rPr lang="en-US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algn="r"/>
            <a:fld id="{9A0DB2DC-4C9A-4742-B13C-FB6460FD3503}" type="slidenum">
              <a:rPr lang="en-US" sz="900">
                <a:solidFill>
                  <a:srgbClr val="D38E27"/>
                </a:solidFill>
              </a:rPr>
            </a:fld>
            <a:endParaRPr lang="en-US" sz="900">
              <a:solidFill>
                <a:srgbClr val="D38E27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9279B-D686-4E2F-86B3-983B54C42E46}" type="datetimeFigureOut"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x-none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x-non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9279B-D686-4E2F-86B3-983B54C42E46}" type="datetimeFigureOut">
              <a:rPr lang="en-US" sz="105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en-US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05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x-none">
                <a:solidFill>
                  <a:prstClr val="black"/>
                </a:solidFill>
                <a:latin typeface="Arial" panose="020B0604020202020204" pitchFamily="34" charset="0"/>
              </a:rPr>
            </a:fld>
            <a:endParaRPr lang="en-US" altLang="x-none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endParaRPr lang="en-US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2E5922D8-D233-4C81-929F-A5E6EEC994C8}" type="slidenum">
              <a:rPr lang="en-US" altLang="vi-VN" sz="900">
                <a:solidFill>
                  <a:srgbClr val="4E3B30"/>
                </a:solidFill>
                <a:latin typeface="Arial" panose="020B0604020202020204" pitchFamily="34" charset="0"/>
              </a:rPr>
            </a:fld>
            <a:endParaRPr lang="en-US" altLang="vi-VN" sz="900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E3B3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9FC8525-25F3-41EB-960D-BE662EF07B9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 indent="-285750"/>
            <a:r>
              <a:rPr lang="en-US" dirty="0"/>
              <a:t>Second level</a:t>
            </a:r>
            <a:endParaRPr lang="en-US" dirty="0"/>
          </a:p>
          <a:p>
            <a:pPr lvl="2" indent="-228600"/>
            <a:r>
              <a:rPr lang="en-US" dirty="0"/>
              <a:t>Third level</a:t>
            </a:r>
            <a:endParaRPr lang="en-US" dirty="0"/>
          </a:p>
          <a:p>
            <a:pPr lvl="3" indent="-228600"/>
            <a:r>
              <a:rPr lang="en-US" dirty="0"/>
              <a:t>Fourth level</a:t>
            </a:r>
            <a:endParaRPr lang="en-US" dirty="0"/>
          </a:p>
          <a:p>
            <a:pPr lvl="4" indent="-228600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vi-VN" sz="21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9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85B5E0FA-5279-44D8-9EB3-8EF602F0D89E}" type="datetime1">
              <a:rPr lang="en-US" b="1">
                <a:latin typeface=".VnTime" panose="020B7200000000000000" pitchFamily="34" charset="0"/>
              </a:rPr>
            </a:fld>
            <a:endParaRPr lang="en-US" b="1">
              <a:latin typeface=".VnTime" panose="020B7200000000000000" pitchFamily="34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90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endParaRPr lang="vi-VN" b="1">
              <a:latin typeface=".VnTime" panose="020B7200000000000000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2pPr>
              <a:defRPr sz="2100"/>
            </a:lvl2pPr>
          </a:lstStyle>
          <a:p>
            <a:pPr lvl="1"/>
            <a:fld id="{9A0DB2DC-4C9A-4742-B13C-FB6460FD3503}" type="slidenum">
              <a:rPr lang="en-US" b="1">
                <a:solidFill>
                  <a:prstClr val="black"/>
                </a:solidFill>
                <a:latin typeface=".VnTime" panose="020B7200000000000000" pitchFamily="34" charset="0"/>
              </a:rPr>
            </a:fld>
            <a:endParaRPr lang="en-US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vi-VN" sz="21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vi-VN" sz="2100" b="1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0.emf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image" Target="../media/image33.png"/><Relationship Id="rId3" Type="http://schemas.openxmlformats.org/officeDocument/2006/relationships/tags" Target="../tags/tag9.xml"/><Relationship Id="rId23" Type="http://schemas.openxmlformats.org/officeDocument/2006/relationships/slideLayout" Target="../slideLayouts/slideLayout13.xml"/><Relationship Id="rId22" Type="http://schemas.openxmlformats.org/officeDocument/2006/relationships/tags" Target="../tags/tag27.xml"/><Relationship Id="rId21" Type="http://schemas.openxmlformats.org/officeDocument/2006/relationships/tags" Target="../tags/tag26.xml"/><Relationship Id="rId20" Type="http://schemas.openxmlformats.org/officeDocument/2006/relationships/tags" Target="../tags/tag25.xml"/><Relationship Id="rId2" Type="http://schemas.openxmlformats.org/officeDocument/2006/relationships/image" Target="../media/image32.png"/><Relationship Id="rId19" Type="http://schemas.openxmlformats.org/officeDocument/2006/relationships/tags" Target="../tags/tag24.xml"/><Relationship Id="rId18" Type="http://schemas.openxmlformats.org/officeDocument/2006/relationships/tags" Target="../tags/tag23.xml"/><Relationship Id="rId17" Type="http://schemas.openxmlformats.org/officeDocument/2006/relationships/tags" Target="../tags/tag22.xml"/><Relationship Id="rId16" Type="http://schemas.openxmlformats.org/officeDocument/2006/relationships/tags" Target="../tags/tag21.xml"/><Relationship Id="rId15" Type="http://schemas.openxmlformats.org/officeDocument/2006/relationships/tags" Target="../tags/tag20.xml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" Target="slide9.xml"/><Relationship Id="rId8" Type="http://schemas.openxmlformats.org/officeDocument/2006/relationships/slide" Target="slide8.xml"/><Relationship Id="rId7" Type="http://schemas.openxmlformats.org/officeDocument/2006/relationships/image" Target="../media/image38.png"/><Relationship Id="rId6" Type="http://schemas.microsoft.com/office/2007/relationships/media" Target="../media/audio2.wav"/><Relationship Id="rId5" Type="http://schemas.openxmlformats.org/officeDocument/2006/relationships/audio" Target="NULL" TargetMode="External"/><Relationship Id="rId4" Type="http://schemas.openxmlformats.org/officeDocument/2006/relationships/image" Target="../media/image37.GIF"/><Relationship Id="rId3" Type="http://schemas.openxmlformats.org/officeDocument/2006/relationships/slide" Target="slide2.xml"/><Relationship Id="rId2" Type="http://schemas.openxmlformats.org/officeDocument/2006/relationships/image" Target="../media/image36.GIF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35.GI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9.png"/><Relationship Id="rId3" Type="http://schemas.microsoft.com/office/2007/relationships/media" Target="../media/audio3.wav"/><Relationship Id="rId2" Type="http://schemas.openxmlformats.org/officeDocument/2006/relationships/audio" Target="../media/audio3.wav"/><Relationship Id="rId1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5.xml"/><Relationship Id="rId3" Type="http://schemas.openxmlformats.org/officeDocument/2006/relationships/image" Target="../media/image39.png"/><Relationship Id="rId2" Type="http://schemas.microsoft.com/office/2007/relationships/media" Target="../media/audio3.wav"/><Relationship Id="rId1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slide" Target="slide5.xml"/><Relationship Id="rId3" Type="http://schemas.openxmlformats.org/officeDocument/2006/relationships/image" Target="../media/image39.png"/><Relationship Id="rId2" Type="http://schemas.microsoft.com/office/2007/relationships/media" Target="../media/audio3.wav"/><Relationship Id="rId1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0.GIF"/><Relationship Id="rId12" Type="http://schemas.openxmlformats.org/officeDocument/2006/relationships/slideLayout" Target="../slideLayouts/slideLayout45.xml"/><Relationship Id="rId11" Type="http://schemas.openxmlformats.org/officeDocument/2006/relationships/audio" Target="../media/audio1.wav"/><Relationship Id="rId10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52083" y="1905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7" y="2286000"/>
            <a:ext cx="4572000" cy="646329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64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09650" y="1143000"/>
            <a:ext cx="7430135" cy="975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algn="l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Thứ hai ngày 6 tháng 4 năm 2026.</a:t>
            </a:r>
            <a:endParaRPr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 Tiếng Việt</a:t>
            </a:r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:      Tuần   29:  </a:t>
            </a:r>
            <a:endParaRPr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l"/>
            <a:r>
              <a:rPr lang="en-US" altLang="ko-K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algun Gothic" panose="020B0503020000020004" pitchFamily="50" charset="-127"/>
                <a:cs typeface="Arial" panose="020B0604020202020204" pitchFamily="34" charset="0"/>
              </a:rPr>
              <a:t>                Bài 1:   Loài chim của biển cả</a:t>
            </a:r>
            <a:endParaRPr lang="en-US" altLang="ko-K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l"/>
            <a:endParaRPr lang="en-US" altLang="ko-K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  <a:p>
            <a:pPr algn="l"/>
            <a:endParaRPr lang="en-US" altLang="ko-K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Google Shape;177;p2"/>
          <p:cNvSpPr txBox="1"/>
          <p:nvPr/>
        </p:nvSpPr>
        <p:spPr>
          <a:xfrm>
            <a:off x="1014730" y="4038600"/>
            <a:ext cx="7727315" cy="10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Giáo viên thực hiện: </a:t>
            </a:r>
            <a:endParaRPr lang="en-US" sz="3200" b="1" dirty="0" err="1">
              <a:solidFill>
                <a:srgbClr val="FF0000"/>
              </a:solidFill>
              <a:latin typeface="Arial" panose="020B0604020202020204" pitchFamily="34" charset="0"/>
              <a:ea typeface="Arial Rounded"/>
              <a:cs typeface="Arial" panose="020B0604020202020204" pitchFamily="34" charset="0"/>
              <a:sym typeface="Arial Round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                                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 Rounded"/>
                <a:cs typeface="Arial" panose="020B0604020202020204" pitchFamily="34" charset="0"/>
                <a:sym typeface="Arial Rounded"/>
              </a:rPr>
              <a:t>Hồ Thị Thanh Bình</a:t>
            </a:r>
            <a:endParaRPr lang="en-US" sz="3200" b="1" dirty="0" err="1">
              <a:solidFill>
                <a:srgbClr val="002060"/>
              </a:solidFill>
              <a:latin typeface="Arial" panose="020B0604020202020204" pitchFamily="34" charset="0"/>
              <a:ea typeface="Arial Rounded"/>
              <a:cs typeface="Arial" panose="020B0604020202020204" pitchFamily="34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 rotWithShape="1">
          <a:blip r:embed="rId1"/>
          <a:srcRect l="8528" r="1550"/>
          <a:stretch>
            <a:fillRect/>
          </a:stretch>
        </p:blipFill>
        <p:spPr>
          <a:xfrm>
            <a:off x="228714" y="457254"/>
            <a:ext cx="8838968" cy="58029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702" y="304928"/>
            <a:ext cx="2247900" cy="742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143000"/>
            <a:ext cx="879475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 bwMode="auto">
          <a:xfrm>
            <a:off x="1066892" y="2514624"/>
            <a:ext cx="7238810" cy="12191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" y="228600"/>
            <a:ext cx="89154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3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3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GB" sz="3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GB" sz="3600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 tả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(Nghe - viết)</a:t>
            </a:r>
            <a:endParaRPr lang="en-US" alt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GB" sz="3600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Loài chim của biển cả</a:t>
            </a:r>
            <a:endParaRPr lang="en-US" alt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3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4"/>
          <p:cNvSpPr txBox="1"/>
          <p:nvPr/>
        </p:nvSpPr>
        <p:spPr>
          <a:xfrm>
            <a:off x="0" y="2209800"/>
            <a:ext cx="89154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GB" sz="3600">
                <a:solidFill>
                  <a:prstClr val="black"/>
                </a:solidFill>
                <a:latin typeface="HP001 4 hang 1 ô ly" panose="020B0603050302020204" charset="0"/>
                <a:cs typeface="HP001 4 hang 1 ô ly" panose="020B0603050302020204" charset="0"/>
              </a:rPr>
              <a:t>            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 âu là loài chim của biển cả.</a:t>
            </a:r>
            <a:endParaRPr lang="en-US" alt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Chúng có sải cánh lớn, nên bay rất </a:t>
            </a:r>
            <a:endParaRPr lang="en-US" alt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xa. Chúng còn bơi rất giỏi nhờ chân     </a:t>
            </a:r>
            <a:endParaRPr lang="en-US" alt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có màng như chân vịt.</a:t>
            </a:r>
            <a:endParaRPr lang="en-US" alt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en-GB" sz="3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219200" y="1752600"/>
            <a:ext cx="10160" cy="3124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0" y="4866005"/>
            <a:ext cx="9144000" cy="10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00" y="1477963"/>
            <a:ext cx="8902700" cy="94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63825"/>
            <a:ext cx="3679825" cy="70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" y="4083368"/>
            <a:ext cx="3746500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>
            <p:custDataLst>
              <p:tags r:id="rId5"/>
            </p:custDataLst>
          </p:nvPr>
        </p:nvSpPr>
        <p:spPr>
          <a:xfrm>
            <a:off x="727075" y="3504883"/>
            <a:ext cx="2310788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đ</a:t>
            </a:r>
            <a:r>
              <a:rPr lang="en-US" altLang="zh-CN" sz="3600" smtClean="0">
                <a:latin typeface="Arial" panose="020B0604020202020204" pitchFamily="34" charset="0"/>
              </a:rPr>
              <a:t>ôi ch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3124378" y="3368890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</a:rPr>
              <a:t>g       gũi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5867400" y="3381375"/>
            <a:ext cx="26670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600" smtClean="0">
                <a:latin typeface="Arial" panose="020B0604020202020204" pitchFamily="34" charset="0"/>
              </a:rPr>
              <a:t>h        luyện</a:t>
            </a:r>
            <a:endParaRPr lang="en-US" sz="360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685800" y="5027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lim </a:t>
            </a:r>
            <a:r>
              <a:rPr lang="en-US" altLang="zh-CN" sz="3600" smtClean="0">
                <a:latin typeface="Arial" panose="020B0604020202020204" pitchFamily="34" charset="0"/>
              </a:rPr>
              <a:t>d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3352800" y="5027613"/>
            <a:ext cx="2667000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600">
                <a:latin typeface="Arial" panose="020B0604020202020204" pitchFamily="34" charset="0"/>
              </a:rPr>
              <a:t>quý </a:t>
            </a:r>
            <a:r>
              <a:rPr lang="en-US" sz="3600" smtClean="0">
                <a:latin typeface="Arial" panose="020B0604020202020204" pitchFamily="34" charset="0"/>
              </a:rPr>
              <a:t>h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6019800" y="5086349"/>
            <a:ext cx="26670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en-US" altLang="zh-CN" sz="3600">
                <a:latin typeface="Arial" panose="020B0604020202020204" pitchFamily="34" charset="0"/>
              </a:rPr>
              <a:t>trái </a:t>
            </a:r>
            <a:r>
              <a:rPr lang="en-US" altLang="zh-CN" sz="3600" smtClean="0">
                <a:latin typeface="Arial" panose="020B0604020202020204" pitchFamily="34" charset="0"/>
              </a:rPr>
              <a:t>t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1"/>
            </p:custDataLst>
          </p:nvPr>
        </p:nvSpPr>
        <p:spPr>
          <a:xfrm>
            <a:off x="2034540" y="3505200"/>
            <a:ext cx="694055" cy="6451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endParaRPr lang="en-US" sz="36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12"/>
            </p:custDataLst>
          </p:nvPr>
        </p:nvSpPr>
        <p:spPr>
          <a:xfrm>
            <a:off x="3439795" y="3371850"/>
            <a:ext cx="697230" cy="6451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ần</a:t>
            </a:r>
            <a:endParaRPr lang="en-US" sz="36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13"/>
            </p:custDataLst>
          </p:nvPr>
        </p:nvSpPr>
        <p:spPr>
          <a:xfrm>
            <a:off x="6248400" y="3371850"/>
            <a:ext cx="970915" cy="6451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uấn</a:t>
            </a:r>
            <a:endParaRPr lang="en-US" sz="36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>
            <p:custDataLst>
              <p:tags r:id="rId14"/>
            </p:custDataLst>
          </p:nvPr>
        </p:nvSpPr>
        <p:spPr bwMode="auto">
          <a:xfrm>
            <a:off x="2057468" y="3429220"/>
            <a:ext cx="749958" cy="6826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>
            <p:custDataLst>
              <p:tags r:id="rId15"/>
            </p:custDataLst>
          </p:nvPr>
        </p:nvSpPr>
        <p:spPr bwMode="auto">
          <a:xfrm>
            <a:off x="3505185" y="3335022"/>
            <a:ext cx="749958" cy="7225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/>
          <p:nvPr>
            <p:custDataLst>
              <p:tags r:id="rId16"/>
            </p:custDataLst>
          </p:nvPr>
        </p:nvSpPr>
        <p:spPr bwMode="auto">
          <a:xfrm>
            <a:off x="6324600" y="3332480"/>
            <a:ext cx="860425" cy="6826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>
            <p:custDataLst>
              <p:tags r:id="rId17"/>
            </p:custDataLst>
          </p:nvPr>
        </p:nvSpPr>
        <p:spPr>
          <a:xfrm>
            <a:off x="1752600" y="5020310"/>
            <a:ext cx="668020" cy="6451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>
            <p:custDataLst>
              <p:tags r:id="rId18"/>
            </p:custDataLst>
          </p:nvPr>
        </p:nvSpPr>
        <p:spPr bwMode="auto">
          <a:xfrm>
            <a:off x="1828874" y="5020250"/>
            <a:ext cx="749958" cy="6826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19"/>
            </p:custDataLst>
          </p:nvPr>
        </p:nvSpPr>
        <p:spPr>
          <a:xfrm>
            <a:off x="4573270" y="5029200"/>
            <a:ext cx="1074420" cy="6451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ếm</a:t>
            </a:r>
            <a:endParaRPr lang="en-US" sz="36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>
            <p:custDataLst>
              <p:tags r:id="rId20"/>
            </p:custDataLst>
          </p:nvPr>
        </p:nvSpPr>
        <p:spPr>
          <a:xfrm>
            <a:off x="7000875" y="5086350"/>
            <a:ext cx="704850" cy="64516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21"/>
            </p:custDataLst>
          </p:nvPr>
        </p:nvSpPr>
        <p:spPr bwMode="auto">
          <a:xfrm>
            <a:off x="4648200" y="5086350"/>
            <a:ext cx="826135" cy="6826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22"/>
            </p:custDataLst>
          </p:nvPr>
        </p:nvSpPr>
        <p:spPr bwMode="auto">
          <a:xfrm>
            <a:off x="7086493" y="5041223"/>
            <a:ext cx="749958" cy="6826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3" grpId="0" bldLvl="0" animBg="1"/>
      <p:bldP spid="24" grpId="0" bldLvl="0" animBg="1"/>
      <p:bldP spid="26" grpId="0" bldLvl="0" animBg="1"/>
      <p:bldP spid="29" grpId="0" bldLvl="0" animBg="1"/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762000"/>
            <a:ext cx="8865235" cy="5048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912923" y="1709189"/>
            <a:ext cx="125222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</a:rPr>
              <a:t>1</a:t>
            </a:r>
            <a:endParaRPr lang="en-US" sz="4400" b="1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40611" y="874737"/>
            <a:ext cx="5357495" cy="645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  <a:endParaRPr lang="en-US" sz="3600" b="1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1994" y="100412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2396" y="139569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00" y="100412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48" y="139569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6" y="140492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4953364"/>
            <a:ext cx="1009650" cy="904875"/>
          </a:xfrm>
          <a:prstGeom prst="rect">
            <a:avLst/>
          </a:prstGeom>
        </p:spPr>
      </p:pic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50.18017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9876" y="632460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8" action="ppaction://hlinksldjump"/>
          </p:cNvPr>
          <p:cNvSpPr/>
          <p:nvPr/>
        </p:nvSpPr>
        <p:spPr>
          <a:xfrm>
            <a:off x="2904758" y="1696350"/>
            <a:ext cx="125222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</a:rPr>
              <a:t>1</a:t>
            </a:r>
            <a:endParaRPr lang="en-US" sz="4400" b="1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07510" y="1736725"/>
            <a:ext cx="137731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</a:rPr>
              <a:t>2</a:t>
            </a:r>
            <a:endParaRPr lang="en-US" sz="4400" b="1">
              <a:solidFill>
                <a:prstClr val="white"/>
              </a:solidFill>
            </a:endParaRPr>
          </a:p>
        </p:txBody>
      </p:sp>
      <p:sp>
        <p:nvSpPr>
          <p:cNvPr id="42" name="Rectangle 41">
            <a:hlinkClick r:id="rId8" action="ppaction://hlinksldjump"/>
          </p:cNvPr>
          <p:cNvSpPr/>
          <p:nvPr/>
        </p:nvSpPr>
        <p:spPr>
          <a:xfrm>
            <a:off x="4208145" y="1737360"/>
            <a:ext cx="137604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</a:rPr>
              <a:t>2</a:t>
            </a:r>
            <a:endParaRPr lang="en-US" sz="4400" b="1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584825" y="1736725"/>
            <a:ext cx="1430655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</a:rPr>
              <a:t>3</a:t>
            </a:r>
            <a:endParaRPr lang="en-US" sz="4400" b="1">
              <a:solidFill>
                <a:prstClr val="white"/>
              </a:solidFill>
            </a:endParaRPr>
          </a:p>
        </p:txBody>
      </p:sp>
      <p:sp>
        <p:nvSpPr>
          <p:cNvPr id="45" name="Rectangle 44">
            <a:hlinkClick r:id="rId9" action="ppaction://hlinksldjump"/>
          </p:cNvPr>
          <p:cNvSpPr/>
          <p:nvPr/>
        </p:nvSpPr>
        <p:spPr>
          <a:xfrm>
            <a:off x="5584825" y="1737360"/>
            <a:ext cx="1431925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prstClr val="white"/>
                </a:solidFill>
              </a:rPr>
              <a:t>3</a:t>
            </a:r>
            <a:endParaRPr lang="en-US" sz="4400" b="1">
              <a:solidFill>
                <a:prstClr val="white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42802" y="270363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bldLvl="0" animBg="1"/>
      <p:bldP spid="32" grpId="0"/>
      <p:bldP spid="7" grpId="0" bldLvl="0" animBg="1"/>
      <p:bldP spid="41" grpId="0" bldLvl="0" animBg="1"/>
      <p:bldP spid="42" grpId="0" bldLvl="0" animBg="1"/>
      <p:bldP spid="44" grpId="0" bldLvl="0" animBg="1"/>
      <p:bldP spid="4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</a:rPr>
              <a:t>Hải âu có thể bay xa như thế nào?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black"/>
                </a:solidFill>
                <a:latin typeface="Calibri (Body)" charset="0"/>
                <a:cs typeface="Calibri (Body)" charset="0"/>
              </a:rPr>
              <a:t>Hải âu </a:t>
            </a:r>
            <a:r>
              <a:rPr lang="en-US" sz="2800" dirty="0">
                <a:solidFill>
                  <a:prstClr val="black"/>
                </a:solidFill>
                <a:latin typeface="Calibri (Body)" charset="0"/>
                <a:cs typeface="Calibri (Body)" charset="0"/>
                <a:sym typeface="+mn-ea"/>
              </a:rPr>
              <a:t>vư</a:t>
            </a:r>
            <a:r>
              <a:rPr lang="vi-VN" altLang="x-none" sz="2800" dirty="0">
                <a:solidFill>
                  <a:prstClr val="black"/>
                </a:solidFill>
                <a:latin typeface="Calibri (Body)" charset="0"/>
                <a:cs typeface="Calibri (Body)" charset="0"/>
                <a:sym typeface="+mn-ea"/>
              </a:rPr>
              <a:t>ợ</a:t>
            </a:r>
            <a:r>
              <a:rPr lang="en-US" sz="2800" dirty="0">
                <a:solidFill>
                  <a:prstClr val="black"/>
                </a:solidFill>
                <a:latin typeface="Calibri (Body)" charset="0"/>
                <a:cs typeface="Calibri (Body)" charset="0"/>
                <a:sym typeface="+mn-ea"/>
              </a:rPr>
              <a:t>t qua cả những đại d</a:t>
            </a:r>
            <a:r>
              <a:rPr lang="vi-VN" altLang="x-none" sz="2800" dirty="0">
                <a:solidFill>
                  <a:prstClr val="black"/>
                </a:solidFill>
                <a:latin typeface="Calibri (Body)" charset="0"/>
                <a:cs typeface="Calibri (Body)" charset="0"/>
                <a:sym typeface="+mn-ea"/>
              </a:rPr>
              <a:t>ương</a:t>
            </a:r>
            <a:r>
              <a:rPr lang="en-US" sz="2800" dirty="0">
                <a:solidFill>
                  <a:prstClr val="black"/>
                </a:solidFill>
                <a:latin typeface="Calibri (Body)" charset="0"/>
                <a:cs typeface="Calibri (Body)" charset="0"/>
                <a:sym typeface="+mn-ea"/>
              </a:rPr>
              <a:t> mênh mông</a:t>
            </a:r>
            <a:endParaRPr lang="en-US" sz="2800" dirty="0">
              <a:solidFill>
                <a:prstClr val="black"/>
              </a:solidFill>
              <a:latin typeface="Calibri (Body)" charset="0"/>
              <a:cs typeface="Calibri (Body)" charset="0"/>
              <a:sym typeface="+mn-ea"/>
            </a:endParaRPr>
          </a:p>
        </p:txBody>
      </p:sp>
      <p:sp>
        <p:nvSpPr>
          <p:cNvPr id="6" name="Pentagon 5">
            <a:hlinkClick r:id="rId1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43" y="609600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prstClr val="white"/>
                </a:solidFill>
              </a:rPr>
              <a:t>HẾT GIỜ</a:t>
            </a:r>
            <a:endParaRPr lang="en-US" sz="2400" b="1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3" grpId="0" bldLvl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002060"/>
                </a:solidFill>
              </a:rPr>
              <a:t>Ngoài bay xa, hải âu còn khả năng gì?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7180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</a:t>
            </a:r>
            <a:r>
              <a:rPr lang="vi-VN" alt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âu còn b</a:t>
            </a:r>
            <a:r>
              <a:rPr lang="vi-VN" altLang="x-none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rất giỏi nhờ chân của chúng có màng như chân vịt.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5228" y="616347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prstClr val="white"/>
                </a:solidFill>
              </a:rPr>
              <a:t>HẾT GIỜ</a:t>
            </a: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11" name="Pentagon 10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6680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>
                <a:solidFill>
                  <a:srgbClr val="002060"/>
                </a:solidFill>
              </a:rPr>
              <a:t>Vì sao hải âu được gọi là loài chim báo bão?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980055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Kh</a:t>
            </a:r>
            <a:r>
              <a:rPr lang="vi-VN" altLang="x-non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altLang="x-non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trời sắp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có bão, hải âu th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 đ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 tìm n</a:t>
            </a:r>
            <a:r>
              <a:rPr lang="vi-VN" altLang="x-non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ơi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trú ẩn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425549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7572" y="430992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10343" y="613731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4786662"/>
            <a:ext cx="12325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prstClr val="white"/>
                </a:solidFill>
              </a:rPr>
              <a:t>HẾT GIỜ</a:t>
            </a: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11" name="Pentagon 10">
            <a:hlinkClick r:id="rId4" action="ppaction://hlinksldjump"/>
          </p:cNvPr>
          <p:cNvSpPr/>
          <p:nvPr/>
        </p:nvSpPr>
        <p:spPr>
          <a:xfrm flipH="1">
            <a:off x="7029450" y="510540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/>
      <p:bldP spid="11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pPr eaLnBrk="1" hangingPunct="1"/>
            <a:endParaRPr lang="en-US" dirty="0"/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/>
          <a:lstStyle/>
          <a:p>
            <a:pPr eaLnBrk="1" hangingPunct="1"/>
            <a:endParaRPr lang="en-US" dirty="0"/>
          </a:p>
        </p:txBody>
      </p:sp>
      <p:pic>
        <p:nvPicPr>
          <p:cNvPr id="32771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68282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 fontAlgn="base"/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CẢM </a:t>
            </a:r>
            <a:r>
              <a:rPr lang="en-US" sz="5400" b="1" strike="noStrike" noProof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ƠN CÁC EM </a:t>
            </a:r>
            <a:r>
              <a:rPr lang="en-US" sz="5400" b="1" strike="noStrike" noProof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HỌC </a:t>
            </a:r>
            <a:r>
              <a:rPr lang="en-US" sz="5400" b="1" strike="noStrike" noProof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SINH </a:t>
            </a:r>
            <a:endParaRPr lang="en-US" sz="5400" b="1" strike="noStrike" noProof="1" smtClean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  <a:cs typeface="+mn-cs"/>
            </a:endParaRPr>
          </a:p>
          <a:p>
            <a:pPr algn="ctr" fontAlgn="base"/>
            <a:r>
              <a:rPr lang="en-US" sz="5400" b="1" strike="noStrike" noProof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  <a:cs typeface="+mn-cs"/>
              </a:rPr>
              <a:t>ĐÃ CHÚ Ý LẮNG NGHE</a:t>
            </a:r>
            <a:endParaRPr lang="en-US" sz="5400" b="1" strike="noStrike" noProof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32775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32776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7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8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9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0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1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2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83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152083" y="1905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1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4567" y="2286000"/>
            <a:ext cx="4572000" cy="646329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364" name="Picture 6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83" y="1801813"/>
            <a:ext cx="8542337" cy="161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5" descr="Chemistry-inazuma-eleven-34381942-800-6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88" y="48863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0" y="1729105"/>
            <a:ext cx="7628890" cy="4758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32" descr="cap ch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4719">
            <a:off x="6800850" y="1153716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32" descr="cap ch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381435">
            <a:off x="1137285" y="116840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1" name="24-Point Star 32780"/>
          <p:cNvSpPr/>
          <p:nvPr/>
        </p:nvSpPr>
        <p:spPr>
          <a:xfrm>
            <a:off x="2686050" y="2228850"/>
            <a:ext cx="35433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số  </a:t>
            </a:r>
            <a:endParaRPr lang="en-US" sz="2400" b="1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Oval 32782"/>
          <p:cNvSpPr/>
          <p:nvPr>
            <p:custDataLst>
              <p:tags r:id="rId3"/>
            </p:custDataLst>
          </p:nvPr>
        </p:nvSpPr>
        <p:spPr>
          <a:xfrm>
            <a:off x="4935725" y="3228975"/>
            <a:ext cx="1849582" cy="74295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</a:rPr>
              <a:t>ực tức 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Oval 32783"/>
          <p:cNvSpPr/>
          <p:nvPr>
            <p:custDataLst>
              <p:tags r:id="rId4"/>
            </p:custDataLst>
          </p:nvPr>
        </p:nvSpPr>
        <p:spPr>
          <a:xfrm>
            <a:off x="1828800" y="3257550"/>
            <a:ext cx="1828800" cy="74295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</a:rPr>
              <a:t>tiếng vọng 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5" name="Oval 32784"/>
          <p:cNvSpPr/>
          <p:nvPr>
            <p:custDataLst>
              <p:tags r:id="rId5"/>
            </p:custDataLst>
          </p:nvPr>
        </p:nvSpPr>
        <p:spPr>
          <a:xfrm>
            <a:off x="1865309" y="4322648"/>
            <a:ext cx="1607993" cy="768968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</a:rPr>
              <a:t>t</a:t>
            </a:r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</a:rPr>
              <a:t>hỏa thuê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6" name="Oval 32785"/>
          <p:cNvSpPr/>
          <p:nvPr>
            <p:custDataLst>
              <p:tags r:id="rId6"/>
            </p:custDataLst>
          </p:nvPr>
        </p:nvSpPr>
        <p:spPr>
          <a:xfrm>
            <a:off x="4971960" y="4241783"/>
            <a:ext cx="1477112" cy="768968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</a:rPr>
              <a:t>q</a:t>
            </a:r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</a:rPr>
              <a:t>uả nhiên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792" name="32-Point Star 32791"/>
          <p:cNvSpPr/>
          <p:nvPr>
            <p:custDataLst>
              <p:tags r:id="rId7"/>
            </p:custDataLst>
          </p:nvPr>
        </p:nvSpPr>
        <p:spPr>
          <a:xfrm>
            <a:off x="964288" y="3243165"/>
            <a:ext cx="3410036" cy="914400"/>
          </a:xfrm>
          <a:prstGeom prst="star32">
            <a:avLst>
              <a:gd name="adj" fmla="val 375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en-US" sz="2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793" name="32-Point Star 32792"/>
          <p:cNvSpPr/>
          <p:nvPr>
            <p:custDataLst>
              <p:tags r:id="rId8"/>
            </p:custDataLst>
          </p:nvPr>
        </p:nvSpPr>
        <p:spPr>
          <a:xfrm>
            <a:off x="4267208" y="3217672"/>
            <a:ext cx="2819326" cy="914400"/>
          </a:xfrm>
          <a:prstGeom prst="star32">
            <a:avLst>
              <a:gd name="adj" fmla="val 37500"/>
            </a:avLst>
          </a:prstGeom>
          <a:solidFill>
            <a:srgbClr val="FF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lang="en-US" sz="2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794" name="32-Point Star 32793"/>
          <p:cNvSpPr/>
          <p:nvPr>
            <p:custDataLst>
              <p:tags r:id="rId9"/>
            </p:custDataLst>
          </p:nvPr>
        </p:nvSpPr>
        <p:spPr>
          <a:xfrm>
            <a:off x="1225997" y="4176997"/>
            <a:ext cx="2886616" cy="1057003"/>
          </a:xfrm>
          <a:prstGeom prst="star32">
            <a:avLst>
              <a:gd name="adj" fmla="val 37500"/>
            </a:avLst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en-US" sz="2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795" name="32-Point Star 32794"/>
          <p:cNvSpPr/>
          <p:nvPr>
            <p:custDataLst>
              <p:tags r:id="rId10"/>
            </p:custDataLst>
          </p:nvPr>
        </p:nvSpPr>
        <p:spPr>
          <a:xfrm>
            <a:off x="4112613" y="4227657"/>
            <a:ext cx="3202515" cy="914400"/>
          </a:xfrm>
          <a:prstGeom prst="star32">
            <a:avLst>
              <a:gd name="adj" fmla="val 37500"/>
            </a:avLst>
          </a:prstGeom>
          <a:solidFill>
            <a:srgbClr val="33CC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en-US" sz="2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59" name="Action Button: Forward or Next 32809">
            <a:hlinkClick r:id="" action="ppaction://hlinkshowjump?jump=nextslide"/>
            <a:hlinkHover r:id="" action="ppaction://noaction">
              <a:snd r:embed="rId11" name="applause.wav"/>
            </a:hlinkHover>
          </p:cNvPr>
          <p:cNvSpPr/>
          <p:nvPr/>
        </p:nvSpPr>
        <p:spPr>
          <a:xfrm>
            <a:off x="1543050" y="5429250"/>
            <a:ext cx="342900" cy="2857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lstStyle/>
          <a:p>
            <a:endParaRPr lang="en-US" altLang="zh-CN" sz="2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Subtitle 2"/>
          <p:cNvSpPr txBox="1"/>
          <p:nvPr/>
        </p:nvSpPr>
        <p:spPr>
          <a:xfrm>
            <a:off x="1885950" y="1983229"/>
            <a:ext cx="2488374" cy="514350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7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27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405" y="457200"/>
            <a:ext cx="84429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GB" sz="3200" err="1">
                <a:solidFill>
                  <a:prstClr val="black"/>
                </a:solidFill>
                <a:latin typeface="HP001 4 hang 1 ô ly" panose="020B0603050302020204" charset="0"/>
                <a:cs typeface="HP001 4 hang 1 ô ly" panose="020B0603050302020204" charset="0"/>
              </a:rPr>
              <a:t>      </a:t>
            </a:r>
            <a:r>
              <a:rPr lang="en-GB" sz="3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GB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3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GB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GB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2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en-US" altLang="en-GB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GB" sz="3200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Tiếng Việt: </a:t>
            </a:r>
            <a:r>
              <a:rPr lang="en-US" altLang="en-GB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Bài 1: Loài chim của biển cả</a:t>
            </a:r>
            <a:endParaRPr lang="en-US" altLang="en-GB" sz="3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5"/>
                  </p:tgtEl>
                </p:cond>
              </p:nextCondLst>
            </p:seq>
          </p:childTnLst>
        </p:cTn>
      </p:par>
    </p:tnLst>
    <p:bldLst>
      <p:bldP spid="32781" grpId="0" bldLvl="0" animBg="1"/>
      <p:bldP spid="32792" grpId="0" bldLvl="0" animBg="1"/>
      <p:bldP spid="32793" grpId="0" bldLvl="0" animBg="1"/>
      <p:bldP spid="32794" grpId="0" bldLvl="0" animBg="1"/>
      <p:bldP spid="3279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990664"/>
            <a:ext cx="8839200" cy="58673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200" y="0"/>
            <a:ext cx="89154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GB" sz="3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GB" sz="3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GB" sz="36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altLang="en-GB" sz="3600" u="sng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Tiếng Việt: </a:t>
            </a:r>
            <a:r>
              <a:rPr lang="en-US" altLang="en-GB" sz="3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Bài 1: Loài chim của biển cả</a:t>
            </a:r>
            <a:endParaRPr lang="en-US" altLang="en-GB" sz="3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36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/>
          <p:nvPr/>
        </p:nvSpPr>
        <p:spPr>
          <a:xfrm>
            <a:off x="151888" y="1143000"/>
            <a:ext cx="8992112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sz="3200" smtClean="0">
                <a:latin typeface="UTM Avo" panose="02040603050506020204" charset="0"/>
                <a:cs typeface="UTM Avo" panose="02040603050506020204" charset="0"/>
              </a:rPr>
              <a:t>   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alt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ải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âu là loài chim của bi</a:t>
            </a:r>
            <a:r>
              <a:rPr lang="vi-VN" alt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 cả. </a:t>
            </a:r>
            <a:r>
              <a:rPr lang="vi-VN" altLang="x-non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húng có s</a:t>
            </a:r>
            <a:r>
              <a:rPr lang="vi-VN" altLang="x-non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cánh lớn, nên có </a:t>
            </a:r>
            <a:r>
              <a:rPr lang="vi-VN" altLang="x-non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hể bay rất xa, vư</a:t>
            </a:r>
            <a:r>
              <a:rPr lang="vi-VN" altLang="x-non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qua cả những đại d</a:t>
            </a:r>
            <a:r>
              <a:rPr lang="vi-VN" altLang="x-none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ương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mênh mông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altLang="x-none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âu còn b</a:t>
            </a:r>
            <a:r>
              <a:rPr lang="vi-VN" altLang="x-none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rất giỏi nhờ chân của chúng có màng như chân vịt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3200" dirty="0">
                <a:latin typeface="UTM Avo" panose="02040603050506020204" charset="0"/>
                <a:cs typeface="UTM Avo" panose="02040603050506020204" charset="0"/>
              </a:rPr>
            </a:br>
            <a:endParaRPr lang="en-US" sz="32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0483" name="Rectangle 7"/>
          <p:cNvSpPr/>
          <p:nvPr/>
        </p:nvSpPr>
        <p:spPr>
          <a:xfrm>
            <a:off x="151888" y="3505200"/>
            <a:ext cx="8992112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   </a:t>
            </a:r>
            <a:r>
              <a:rPr lang="en-US" sz="3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Hải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âu bay suốt 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trên mặt biển. Đôi khi, chúng đậu ngay trên mặt n</a:t>
            </a:r>
            <a:r>
              <a:rPr lang="vi-VN" altLang="x-none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dập dềnh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</a:t>
            </a:r>
            <a:r>
              <a:rPr lang="vi-VN" altLang="x-non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x-non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 sắp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bão, chúng bay th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 đ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tìm n</a:t>
            </a:r>
            <a:r>
              <a:rPr lang="vi-VN" altLang="x-non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trú ẩn.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Vì vậy, h</a:t>
            </a:r>
            <a:r>
              <a:rPr lang="vi-VN" altLang="x-none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ải</a:t>
            </a:r>
            <a:r>
              <a:rPr lang="en-US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âu được gọi l</a:t>
            </a:r>
            <a:r>
              <a:rPr lang="vi-VN" altLang="x-none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x-none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i chim báo bão.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Chúng cũng được coi l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bạn của những ngư</a:t>
            </a:r>
            <a:r>
              <a:rPr lang="vi-VN" altLang="x-none" sz="3200" dirty="0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đi biển.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056" y="402488"/>
            <a:ext cx="502920" cy="510868"/>
          </a:xfrm>
          <a:prstGeom prst="ellipse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t>2</a:t>
            </a:r>
            <a:endParaRPr kumimoji="0" lang="en-GB" sz="2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256" y="45696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GB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710" y="304233"/>
            <a:ext cx="853417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GB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 CHIM CỦA BIỂN CẢ</a:t>
            </a:r>
            <a:endParaRPr lang="en-GB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04845" y="2133496"/>
            <a:ext cx="1371563" cy="13122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 flipH="1">
            <a:off x="1600260" y="2666770"/>
            <a:ext cx="2057346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838299" y="4038584"/>
            <a:ext cx="1219167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H="1">
            <a:off x="6476967" y="4495772"/>
            <a:ext cx="1523959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11" name="Oval 10"/>
          <p:cNvSpPr/>
          <p:nvPr/>
        </p:nvSpPr>
        <p:spPr>
          <a:xfrm>
            <a:off x="304800" y="1044575"/>
            <a:ext cx="473075" cy="56896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GB" sz="3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3581400"/>
            <a:ext cx="468630" cy="480695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GB" sz="32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altLang="en-GB" sz="32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286000"/>
            <a:ext cx="6380163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9225"/>
            <a:ext cx="8001000" cy="488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81" y="228832"/>
            <a:ext cx="3009900" cy="52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" y="838324"/>
            <a:ext cx="8263790" cy="8670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6730" y="2514472"/>
            <a:ext cx="9254364" cy="7427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987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214" y="4495762"/>
            <a:ext cx="9067562" cy="12953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"/>
          <p:cNvSpPr txBox="1"/>
          <p:nvPr/>
        </p:nvSpPr>
        <p:spPr>
          <a:xfrm>
            <a:off x="228600" y="1457325"/>
            <a:ext cx="89820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Hải âu vượt qua những đại dương mênh mông.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152400" y="3200400"/>
            <a:ext cx="88245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Ngoài bay xa hải âu còn bơi rất giỏi nhờ chân của chúng có màng như chân vịt.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Text Box 1"/>
          <p:cNvSpPr txBox="1"/>
          <p:nvPr/>
        </p:nvSpPr>
        <p:spPr>
          <a:xfrm>
            <a:off x="273685" y="5410200"/>
            <a:ext cx="87033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Vì khi trời sắp có bão, hải âu bay từng đàn đi trú ẩn.</a:t>
            </a:r>
            <a:endParaRPr lang="en-US" sz="3600" b="1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18" y="1067594"/>
            <a:ext cx="8838968" cy="3582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14300" y="2296795"/>
            <a:ext cx="8915400" cy="212280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a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Hải</a:t>
            </a:r>
            <a:r>
              <a:rPr kumimoji="0" lang="en-US" sz="4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âu có thể bay rất xa, vượt qua cả những đại dương mênh mông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" y="4419596"/>
            <a:ext cx="9144000" cy="212280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kern="0" noProof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kern="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Ngoài</a:t>
            </a:r>
            <a:r>
              <a:rPr kumimoji="0" lang="en-US" sz="4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xa,</a:t>
            </a:r>
            <a:r>
              <a:rPr kumimoji="0" lang="en-US" sz="4400" b="0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hải âu còn bơi rất   giỏi nhờ chân của chúng có màng như chân vịt</a:t>
            </a: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921750" y="952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910" y="685800"/>
            <a:ext cx="8569301" cy="1131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28" y="2484393"/>
            <a:ext cx="1889033" cy="8012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266" y="2455863"/>
            <a:ext cx="1162050" cy="7520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882" y="2484024"/>
            <a:ext cx="1123950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50" y="2484819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4142" y="2483866"/>
            <a:ext cx="1743075" cy="690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1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810000"/>
            <a:ext cx="3905250" cy="58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2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866" y="3810091"/>
            <a:ext cx="1722457" cy="51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13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902" y="4800887"/>
            <a:ext cx="4631788" cy="504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5972 0.0499074 L 0.128125 0.187222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81 0.0559261 L 0.392537 0.3073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158.7659842519685,&quot;left&quot;:75.92818897637795,&quot;top&quot;:253.35999999999999,&quot;width&quot;:500.0661417322834}"/>
</p:tagLst>
</file>

<file path=ppt/tags/tag10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11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12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13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14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15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16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17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18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19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2.xml><?xml version="1.0" encoding="utf-8"?>
<p:tagLst xmlns:p="http://schemas.openxmlformats.org/presentationml/2006/main">
  <p:tag name="KSO_WM_DIAGRAM_VIRTUALLY_FRAME" val="{&quot;height&quot;:158.7659842519685,&quot;left&quot;:75.92818897637795,&quot;top&quot;:253.35999999999999,&quot;width&quot;:500.0661417322834}"/>
</p:tagLst>
</file>

<file path=ppt/tags/tag20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21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22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23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24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25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26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27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ags/tag3.xml><?xml version="1.0" encoding="utf-8"?>
<p:tagLst xmlns:p="http://schemas.openxmlformats.org/presentationml/2006/main">
  <p:tag name="KSO_WM_DIAGRAM_VIRTUALLY_FRAME" val="{&quot;height&quot;:158.7659842519685,&quot;left&quot;:75.92818897637795,&quot;top&quot;:253.35999999999999,&quot;width&quot;:500.0661417322834}"/>
</p:tagLst>
</file>

<file path=ppt/tags/tag4.xml><?xml version="1.0" encoding="utf-8"?>
<p:tagLst xmlns:p="http://schemas.openxmlformats.org/presentationml/2006/main">
  <p:tag name="KSO_WM_DIAGRAM_VIRTUALLY_FRAME" val="{&quot;height&quot;:158.7659842519685,&quot;left&quot;:75.92818897637795,&quot;top&quot;:253.35999999999999,&quot;width&quot;:500.0661417322834}"/>
</p:tagLst>
</file>

<file path=ppt/tags/tag5.xml><?xml version="1.0" encoding="utf-8"?>
<p:tagLst xmlns:p="http://schemas.openxmlformats.org/presentationml/2006/main">
  <p:tag name="KSO_WM_DIAGRAM_VIRTUALLY_FRAME" val="{&quot;height&quot;:158.7659842519685,&quot;left&quot;:75.92818897637795,&quot;top&quot;:253.35999999999999,&quot;width&quot;:500.0661417322834}"/>
</p:tagLst>
</file>

<file path=ppt/tags/tag6.xml><?xml version="1.0" encoding="utf-8"?>
<p:tagLst xmlns:p="http://schemas.openxmlformats.org/presentationml/2006/main">
  <p:tag name="KSO_WM_DIAGRAM_VIRTUALLY_FRAME" val="{&quot;height&quot;:158.7659842519685,&quot;left&quot;:75.92818897637795,&quot;top&quot;:253.35999999999999,&quot;width&quot;:500.0661417322834}"/>
</p:tagLst>
</file>

<file path=ppt/tags/tag7.xml><?xml version="1.0" encoding="utf-8"?>
<p:tagLst xmlns:p="http://schemas.openxmlformats.org/presentationml/2006/main">
  <p:tag name="KSO_WM_DIAGRAM_VIRTUALLY_FRAME" val="{&quot;height&quot;:158.7659842519685,&quot;left&quot;:75.92818897637795,&quot;top&quot;:253.35999999999999,&quot;width&quot;:500.0661417322834}"/>
</p:tagLst>
</file>

<file path=ppt/tags/tag8.xml><?xml version="1.0" encoding="utf-8"?>
<p:tagLst xmlns:p="http://schemas.openxmlformats.org/presentationml/2006/main">
  <p:tag name="KSO_WM_DIAGRAM_VIRTUALLY_FRAME" val="{&quot;height&quot;:158.7659842519685,&quot;left&quot;:75.92818897637795,&quot;top&quot;:253.35999999999999,&quot;width&quot;:500.0661417322834}"/>
</p:tagLst>
</file>

<file path=ppt/tags/tag9.xml><?xml version="1.0" encoding="utf-8"?>
<p:tagLst xmlns:p="http://schemas.openxmlformats.org/presentationml/2006/main">
  <p:tag name="KSO_WM_DIAGRAM_VIRTUALLY_FRAME" val="{&quot;height&quot;:191.85,&quot;left&quot;:36,&quot;top&quot;:262.4,&quot;width&quot;:648}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1916</Words>
  <Application>WPS Presentation</Application>
  <PresentationFormat>On-screen Show (4:3)</PresentationFormat>
  <Paragraphs>143</Paragraphs>
  <Slides>19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19</vt:i4>
      </vt:variant>
    </vt:vector>
  </HeadingPairs>
  <TitlesOfParts>
    <vt:vector size="45" baseType="lpstr">
      <vt:lpstr>Arial</vt:lpstr>
      <vt:lpstr>SimSun</vt:lpstr>
      <vt:lpstr>Wingdings</vt:lpstr>
      <vt:lpstr>Calibri</vt:lpstr>
      <vt:lpstr>.VnTime</vt:lpstr>
      <vt:lpstr>Franklin Gothic Medium</vt:lpstr>
      <vt:lpstr>Wingdings 2</vt:lpstr>
      <vt:lpstr>Wingdings</vt:lpstr>
      <vt:lpstr>Wingdings 2</vt:lpstr>
      <vt:lpstr>Arial Black</vt:lpstr>
      <vt:lpstr>Times New Roman</vt:lpstr>
      <vt:lpstr>Malgun Gothic</vt:lpstr>
      <vt:lpstr>Arial Rounded</vt:lpstr>
      <vt:lpstr>HP001 4 hang 1 ô ly</vt:lpstr>
      <vt:lpstr>Segoe Print</vt:lpstr>
      <vt:lpstr>UTM Avo</vt:lpstr>
      <vt:lpstr>.VnArial</vt:lpstr>
      <vt:lpstr>Microsoft YaHei</vt:lpstr>
      <vt:lpstr>Calibri (Body)</vt:lpstr>
      <vt:lpstr>Verdana</vt:lpstr>
      <vt:lpstr>VNI-Brush</vt:lpstr>
      <vt:lpstr>Arial Unicode MS</vt:lpstr>
      <vt:lpstr>Office Theme</vt:lpstr>
      <vt:lpstr>3_Default Design</vt:lpstr>
      <vt:lpstr>1_Office Theme</vt:lpstr>
      <vt:lpstr>1_Trek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Hồ Thanh Bình</cp:lastModifiedBy>
  <cp:revision>105</cp:revision>
  <dcterms:created xsi:type="dcterms:W3CDTF">2020-08-18T11:40:00Z</dcterms:created>
  <dcterms:modified xsi:type="dcterms:W3CDTF">2026-06-07T01:22:01Z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2057-12.2.0.23202</vt:lpwstr>
  </property>
  <property fmtid="{D5CDD505-2E9C-101B-9397-08002B2CF9AE}" pid="3" name="ICV">
    <vt:lpwstr>E8A4022B27454D4DB59A639A7050C66A</vt:lpwstr>
  </property>
</Properties>
</file>