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79" r:id="rId5"/>
    <p:sldId id="299" r:id="rId6"/>
    <p:sldId id="298" r:id="rId7"/>
    <p:sldId id="264" r:id="rId8"/>
    <p:sldId id="300" r:id="rId9"/>
    <p:sldId id="285" r:id="rId10"/>
    <p:sldId id="274" r:id="rId11"/>
    <p:sldId id="301" r:id="rId12"/>
    <p:sldId id="302" r:id="rId13"/>
    <p:sldId id="303" r:id="rId14"/>
    <p:sldId id="2007577304" r:id="rId15"/>
    <p:sldId id="304" r:id="rId16"/>
    <p:sldId id="2007577301" r:id="rId17"/>
    <p:sldId id="265" r:id="rId18"/>
    <p:sldId id="2007577303" r:id="rId19"/>
    <p:sldId id="2007577302" r:id="rId20"/>
    <p:sldId id="276" r:id="rId21"/>
    <p:sldId id="291" r:id="rId22"/>
    <p:sldId id="292" r:id="rId23"/>
    <p:sldId id="286" r:id="rId24"/>
    <p:sldId id="2007577279"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0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9716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728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3195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8289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4725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0866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2529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2565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06113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2764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5016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93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55175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8897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4841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224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10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481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4091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990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22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84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2554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2490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3475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428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1556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7224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2733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9501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5389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7378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1553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0697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42791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2679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479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26144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2026/2/7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007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72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43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54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3662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4508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705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7989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92960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07/02/2026</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8090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07/02/2026</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pic>
        <p:nvPicPr>
          <p:cNvPr id="9" name="Picture 8" descr="A round pink circle with white text and a black background&#10;&#10;AI-generated content may be incorrect.">
            <a:extLst>
              <a:ext uri="{FF2B5EF4-FFF2-40B4-BE49-F238E27FC236}">
                <a16:creationId xmlns:a16="http://schemas.microsoft.com/office/drawing/2014/main" id="{86D1AE78-E0B8-A912-918B-CF1926DC05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0711" y="156507"/>
            <a:ext cx="1580853" cy="1580853"/>
          </a:xfrm>
          <a:prstGeom prst="rect">
            <a:avLst/>
          </a:prstGeom>
        </p:spPr>
      </p:pic>
    </p:spTree>
    <p:extLst>
      <p:ext uri="{BB962C8B-B14F-4D97-AF65-F5344CB8AC3E}">
        <p14:creationId xmlns:p14="http://schemas.microsoft.com/office/powerpoint/2010/main" val="2655012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2/7/2026</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1BACB649-35F6-CF61-2ECB-FCBBB05086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0711" y="156507"/>
            <a:ext cx="1580853" cy="1580853"/>
          </a:xfrm>
          <a:prstGeom prst="rect">
            <a:avLst/>
          </a:prstGeom>
        </p:spPr>
      </p:pic>
    </p:spTree>
    <p:extLst>
      <p:ext uri="{BB962C8B-B14F-4D97-AF65-F5344CB8AC3E}">
        <p14:creationId xmlns:p14="http://schemas.microsoft.com/office/powerpoint/2010/main" val="232977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D5896CE-7BAD-4C7D-37C1-E66EA8A3E4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4594" y="265326"/>
            <a:ext cx="1256318" cy="1256318"/>
          </a:xfrm>
          <a:prstGeom prst="rect">
            <a:avLst/>
          </a:prstGeom>
        </p:spPr>
      </p:pic>
    </p:spTree>
    <p:extLst>
      <p:ext uri="{BB962C8B-B14F-4D97-AF65-F5344CB8AC3E}">
        <p14:creationId xmlns:p14="http://schemas.microsoft.com/office/powerpoint/2010/main" val="630160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1549814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6.png"/><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FCF0F63C-A526-3944-02AE-E51F73D897C3}"/>
              </a:ext>
            </a:extLst>
          </p:cNvPr>
          <p:cNvPicPr>
            <a:picLocks noChangeAspect="1"/>
          </p:cNvPicPr>
          <p:nvPr/>
        </p:nvPicPr>
        <p:blipFill>
          <a:blip r:embed="rId6"/>
          <a:stretch>
            <a:fillRect/>
          </a:stretch>
        </p:blipFill>
        <p:spPr>
          <a:xfrm>
            <a:off x="5169543" y="2251269"/>
            <a:ext cx="5681964" cy="138391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64FC3DC-161E-DBEA-367D-AAD111E54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0711" y="156507"/>
            <a:ext cx="1580853" cy="1580853"/>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2C6D-C5B1-3FF7-EC17-5856142422EE}"/>
              </a:ext>
            </a:extLst>
          </p:cNvPr>
          <p:cNvSpPr>
            <a:spLocks noGrp="1"/>
          </p:cNvSpPr>
          <p:nvPr>
            <p:ph type="title"/>
          </p:nvPr>
        </p:nvSpPr>
        <p:spPr/>
        <p:txBody>
          <a:bodyPr/>
          <a:lstStyle/>
          <a:p>
            <a:endParaRPr lang="en-US"/>
          </a:p>
        </p:txBody>
      </p:sp>
      <p:pic>
        <p:nvPicPr>
          <p:cNvPr id="4" name="Video_hot_hnh_202602070957_wlm0h">
            <a:hlinkClick r:id="" action="ppaction://media"/>
            <a:extLst>
              <a:ext uri="{FF2B5EF4-FFF2-40B4-BE49-F238E27FC236}">
                <a16:creationId xmlns:a16="http://schemas.microsoft.com/office/drawing/2014/main" id="{4CB9B0EE-8C28-4258-AD1C-ECE841F735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874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3825966"/>
          </a:xfrm>
          <a:custGeom>
            <a:avLst/>
            <a:gdLst>
              <a:gd name="connsiteX0" fmla="*/ 0 w 5626475"/>
              <a:gd name="connsiteY0" fmla="*/ 637674 h 3825966"/>
              <a:gd name="connsiteX1" fmla="*/ 637674 w 5626475"/>
              <a:gd name="connsiteY1" fmla="*/ 0 h 3825966"/>
              <a:gd name="connsiteX2" fmla="*/ 4988801 w 5626475"/>
              <a:gd name="connsiteY2" fmla="*/ 0 h 3825966"/>
              <a:gd name="connsiteX3" fmla="*/ 5626475 w 5626475"/>
              <a:gd name="connsiteY3" fmla="*/ 637674 h 3825966"/>
              <a:gd name="connsiteX4" fmla="*/ 5626475 w 5626475"/>
              <a:gd name="connsiteY4" fmla="*/ 3188292 h 3825966"/>
              <a:gd name="connsiteX5" fmla="*/ 4988801 w 5626475"/>
              <a:gd name="connsiteY5" fmla="*/ 3825966 h 3825966"/>
              <a:gd name="connsiteX6" fmla="*/ 637674 w 5626475"/>
              <a:gd name="connsiteY6" fmla="*/ 3825966 h 3825966"/>
              <a:gd name="connsiteX7" fmla="*/ 0 w 5626475"/>
              <a:gd name="connsiteY7" fmla="*/ 3188292 h 3825966"/>
              <a:gd name="connsiteX8" fmla="*/ 0 w 5626475"/>
              <a:gd name="connsiteY8" fmla="*/ 637674 h 38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25966" fill="none" extrusionOk="0">
                <a:moveTo>
                  <a:pt x="0" y="637674"/>
                </a:moveTo>
                <a:cubicBezTo>
                  <a:pt x="1959" y="305069"/>
                  <a:pt x="340813" y="-40719"/>
                  <a:pt x="637674" y="0"/>
                </a:cubicBezTo>
                <a:cubicBezTo>
                  <a:pt x="2770415" y="139772"/>
                  <a:pt x="4071114" y="14259"/>
                  <a:pt x="4988801" y="0"/>
                </a:cubicBezTo>
                <a:cubicBezTo>
                  <a:pt x="5304835" y="-6029"/>
                  <a:pt x="5647695" y="268216"/>
                  <a:pt x="5626475" y="637674"/>
                </a:cubicBezTo>
                <a:cubicBezTo>
                  <a:pt x="5586023" y="1391288"/>
                  <a:pt x="5733548" y="2747035"/>
                  <a:pt x="5626475" y="3188292"/>
                </a:cubicBezTo>
                <a:cubicBezTo>
                  <a:pt x="5588366" y="3580949"/>
                  <a:pt x="5400971" y="3823809"/>
                  <a:pt x="4988801" y="3825966"/>
                </a:cubicBezTo>
                <a:cubicBezTo>
                  <a:pt x="3351697" y="3714012"/>
                  <a:pt x="1462271" y="3799733"/>
                  <a:pt x="637674" y="3825966"/>
                </a:cubicBezTo>
                <a:cubicBezTo>
                  <a:pt x="282266" y="3805325"/>
                  <a:pt x="584" y="3568195"/>
                  <a:pt x="0" y="3188292"/>
                </a:cubicBezTo>
                <a:cubicBezTo>
                  <a:pt x="-155877" y="2298860"/>
                  <a:pt x="-40573" y="1347618"/>
                  <a:pt x="0" y="637674"/>
                </a:cubicBezTo>
                <a:close/>
              </a:path>
              <a:path w="5626475" h="3825966" stroke="0" extrusionOk="0">
                <a:moveTo>
                  <a:pt x="0" y="637674"/>
                </a:moveTo>
                <a:cubicBezTo>
                  <a:pt x="-4712" y="235702"/>
                  <a:pt x="318486" y="27389"/>
                  <a:pt x="637674" y="0"/>
                </a:cubicBezTo>
                <a:cubicBezTo>
                  <a:pt x="2229739" y="-123725"/>
                  <a:pt x="3565236" y="31472"/>
                  <a:pt x="4988801" y="0"/>
                </a:cubicBezTo>
                <a:cubicBezTo>
                  <a:pt x="5331318" y="556"/>
                  <a:pt x="5631362" y="292196"/>
                  <a:pt x="5626475" y="637674"/>
                </a:cubicBezTo>
                <a:cubicBezTo>
                  <a:pt x="5544109" y="1624611"/>
                  <a:pt x="5792648" y="1978502"/>
                  <a:pt x="5626475" y="3188292"/>
                </a:cubicBezTo>
                <a:cubicBezTo>
                  <a:pt x="5612404" y="3564100"/>
                  <a:pt x="5325391" y="3809301"/>
                  <a:pt x="4988801" y="3825966"/>
                </a:cubicBezTo>
                <a:cubicBezTo>
                  <a:pt x="4310942" y="3762697"/>
                  <a:pt x="1131958" y="3688140"/>
                  <a:pt x="637674" y="3825966"/>
                </a:cubicBezTo>
                <a:cubicBezTo>
                  <a:pt x="276980" y="3807599"/>
                  <a:pt x="47484" y="3544400"/>
                  <a:pt x="0" y="3188292"/>
                </a:cubicBezTo>
                <a:cubicBezTo>
                  <a:pt x="-143197" y="2532733"/>
                  <a:pt x="-97552" y="1092687"/>
                  <a:pt x="0" y="63767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065748" y="2142064"/>
            <a:ext cx="5212160"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chia </a:t>
            </a:r>
            <a:r>
              <a:rPr lang="en-US" sz="3200" dirty="0" err="1">
                <a:solidFill>
                  <a:prstClr val="black"/>
                </a:solidFill>
                <a:latin typeface="Calibri" panose="020F0502020204030204" pitchFamily="34" charset="0"/>
                <a:cs typeface="Calibri" panose="020F0502020204030204" pitchFamily="34" charset="0"/>
              </a:rPr>
              <a:t>sẻ</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endParaRPr lang="en-US" sz="3200" dirty="0">
              <a:solidFill>
                <a:prstClr val="black"/>
              </a:solidFill>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endPar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err="1">
                <a:solidFill>
                  <a:prstClr val="black"/>
                </a:solidFill>
                <a:latin typeface="Calibri" panose="020F0502020204030204" pitchFamily="34" charset="0"/>
                <a:cs typeface="Calibri" panose="020F0502020204030204" pitchFamily="34" charset="0"/>
              </a:rPr>
              <a:t>Nói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đang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gặp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khăn</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1D1522EA-971A-64B2-4281-0C7D530152FF}"/>
              </a:ext>
            </a:extLst>
          </p:cNvPr>
          <p:cNvPicPr>
            <a:picLocks noChangeAspect="1"/>
          </p:cNvPicPr>
          <p:nvPr/>
        </p:nvPicPr>
        <p:blipFill>
          <a:blip r:embed="rId4"/>
          <a:stretch>
            <a:fillRect/>
          </a:stretch>
        </p:blipFill>
        <p:spPr>
          <a:xfrm>
            <a:off x="1019174" y="2514600"/>
            <a:ext cx="3846113" cy="3362325"/>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6034898" y="1746158"/>
            <a:ext cx="5626475" cy="3835491"/>
          </a:xfrm>
          <a:custGeom>
            <a:avLst/>
            <a:gdLst>
              <a:gd name="connsiteX0" fmla="*/ 0 w 5626475"/>
              <a:gd name="connsiteY0" fmla="*/ 639261 h 3835491"/>
              <a:gd name="connsiteX1" fmla="*/ 639261 w 5626475"/>
              <a:gd name="connsiteY1" fmla="*/ 0 h 3835491"/>
              <a:gd name="connsiteX2" fmla="*/ 4987214 w 5626475"/>
              <a:gd name="connsiteY2" fmla="*/ 0 h 3835491"/>
              <a:gd name="connsiteX3" fmla="*/ 5626475 w 5626475"/>
              <a:gd name="connsiteY3" fmla="*/ 639261 h 3835491"/>
              <a:gd name="connsiteX4" fmla="*/ 5626475 w 5626475"/>
              <a:gd name="connsiteY4" fmla="*/ 3196230 h 3835491"/>
              <a:gd name="connsiteX5" fmla="*/ 4987214 w 5626475"/>
              <a:gd name="connsiteY5" fmla="*/ 3835491 h 3835491"/>
              <a:gd name="connsiteX6" fmla="*/ 639261 w 5626475"/>
              <a:gd name="connsiteY6" fmla="*/ 3835491 h 3835491"/>
              <a:gd name="connsiteX7" fmla="*/ 0 w 5626475"/>
              <a:gd name="connsiteY7" fmla="*/ 3196230 h 3835491"/>
              <a:gd name="connsiteX8" fmla="*/ 0 w 5626475"/>
              <a:gd name="connsiteY8" fmla="*/ 639261 h 383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35491" fill="none" extrusionOk="0">
                <a:moveTo>
                  <a:pt x="0" y="639261"/>
                </a:moveTo>
                <a:cubicBezTo>
                  <a:pt x="4292" y="329087"/>
                  <a:pt x="312433" y="-19305"/>
                  <a:pt x="639261" y="0"/>
                </a:cubicBezTo>
                <a:cubicBezTo>
                  <a:pt x="1162002" y="139772"/>
                  <a:pt x="4360583" y="14259"/>
                  <a:pt x="4987214" y="0"/>
                </a:cubicBezTo>
                <a:cubicBezTo>
                  <a:pt x="5298057" y="-7041"/>
                  <a:pt x="5649786" y="267224"/>
                  <a:pt x="5626475" y="639261"/>
                </a:cubicBezTo>
                <a:cubicBezTo>
                  <a:pt x="5586023" y="1141018"/>
                  <a:pt x="5733548" y="2936928"/>
                  <a:pt x="5626475" y="3196230"/>
                </a:cubicBezTo>
                <a:cubicBezTo>
                  <a:pt x="5602056" y="3575222"/>
                  <a:pt x="5351788" y="3835077"/>
                  <a:pt x="4987214" y="3835491"/>
                </a:cubicBezTo>
                <a:cubicBezTo>
                  <a:pt x="3138234" y="3723537"/>
                  <a:pt x="2802798" y="3809258"/>
                  <a:pt x="639261" y="3835491"/>
                </a:cubicBezTo>
                <a:cubicBezTo>
                  <a:pt x="276583" y="3773979"/>
                  <a:pt x="1386" y="3615130"/>
                  <a:pt x="0" y="3196230"/>
                </a:cubicBezTo>
                <a:cubicBezTo>
                  <a:pt x="-155877" y="2751170"/>
                  <a:pt x="-40573" y="1345078"/>
                  <a:pt x="0" y="639261"/>
                </a:cubicBezTo>
                <a:close/>
              </a:path>
              <a:path w="5626475" h="3835491" stroke="0" extrusionOk="0">
                <a:moveTo>
                  <a:pt x="0" y="639261"/>
                </a:moveTo>
                <a:cubicBezTo>
                  <a:pt x="-3289" y="251454"/>
                  <a:pt x="333962" y="39647"/>
                  <a:pt x="639261" y="0"/>
                </a:cubicBezTo>
                <a:cubicBezTo>
                  <a:pt x="2196900" y="-123725"/>
                  <a:pt x="4495853" y="31472"/>
                  <a:pt x="4987214" y="0"/>
                </a:cubicBezTo>
                <a:cubicBezTo>
                  <a:pt x="5333457" y="392"/>
                  <a:pt x="5666355" y="340886"/>
                  <a:pt x="5626475" y="639261"/>
                </a:cubicBezTo>
                <a:cubicBezTo>
                  <a:pt x="5544109" y="1362195"/>
                  <a:pt x="5792648" y="2876056"/>
                  <a:pt x="5626475" y="3196230"/>
                </a:cubicBezTo>
                <a:cubicBezTo>
                  <a:pt x="5604349" y="3586441"/>
                  <a:pt x="5301889" y="3794460"/>
                  <a:pt x="4987214" y="3835491"/>
                </a:cubicBezTo>
                <a:cubicBezTo>
                  <a:pt x="4004799" y="3772222"/>
                  <a:pt x="2591828" y="3697665"/>
                  <a:pt x="639261" y="3835491"/>
                </a:cubicBezTo>
                <a:cubicBezTo>
                  <a:pt x="279236" y="3820456"/>
                  <a:pt x="46445" y="3553128"/>
                  <a:pt x="0" y="3196230"/>
                </a:cubicBezTo>
                <a:cubicBezTo>
                  <a:pt x="-143197" y="2936776"/>
                  <a:pt x="-97552" y="1697976"/>
                  <a:pt x="0" y="63926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446748" y="2208739"/>
            <a:ext cx="5088027"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Quyên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quần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sách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vở</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tập</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dirty="0" err="1">
                <a:solidFill>
                  <a:prstClr val="black"/>
                </a:solidFill>
                <a:latin typeface="Calibri" panose="020F0502020204030204" pitchFamily="34" charset="0"/>
                <a:cs typeface="Calibri" panose="020F0502020204030204" pitchFamily="34" charset="0"/>
              </a:rPr>
              <a:t>Nuôi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tiền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tiết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kiệm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quyên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lũ</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438CC193-B1FC-89FF-E7D2-F3A6833D758C}"/>
              </a:ext>
            </a:extLst>
          </p:cNvPr>
          <p:cNvPicPr>
            <a:picLocks noChangeAspect="1"/>
          </p:cNvPicPr>
          <p:nvPr/>
        </p:nvPicPr>
        <p:blipFill>
          <a:blip r:embed="rId4"/>
          <a:stretch>
            <a:fillRect/>
          </a:stretch>
        </p:blipFill>
        <p:spPr>
          <a:xfrm>
            <a:off x="990600" y="2509837"/>
            <a:ext cx="4038600" cy="339494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grpSp>
        <p:nvGrpSpPr>
          <p:cNvPr id="24" name="Group 23">
            <a:extLst>
              <a:ext uri="{FF2B5EF4-FFF2-40B4-BE49-F238E27FC236}">
                <a16:creationId xmlns:a16="http://schemas.microsoft.com/office/drawing/2014/main" id="{F40600F5-8A67-4CF9-AD53-05ABBE831878}"/>
              </a:ext>
            </a:extLst>
          </p:cNvPr>
          <p:cNvGrpSpPr/>
          <p:nvPr/>
        </p:nvGrpSpPr>
        <p:grpSpPr>
          <a:xfrm>
            <a:off x="1321944" y="770962"/>
            <a:ext cx="9548111" cy="4980069"/>
            <a:chOff x="1321944" y="770962"/>
            <a:chExt cx="9548111" cy="4980069"/>
          </a:xfrm>
        </p:grpSpPr>
        <p:pic>
          <p:nvPicPr>
            <p:cNvPr id="23" name="Graphic 22">
              <a:extLst>
                <a:ext uri="{FF2B5EF4-FFF2-40B4-BE49-F238E27FC236}">
                  <a16:creationId xmlns:a16="http://schemas.microsoft.com/office/drawing/2014/main" id="{CA5AE086-A66A-453C-A16E-AA41EB3C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944" y="770962"/>
              <a:ext cx="9548111" cy="4980069"/>
            </a:xfrm>
            <a:prstGeom prst="rect">
              <a:avLst/>
            </a:prstGeom>
          </p:spPr>
        </p:pic>
        <p:sp>
          <p:nvSpPr>
            <p:cNvPr id="13" name="TextBox 12">
              <a:extLst>
                <a:ext uri="{FF2B5EF4-FFF2-40B4-BE49-F238E27FC236}">
                  <a16:creationId xmlns:a16="http://schemas.microsoft.com/office/drawing/2014/main" id="{D65FCA9F-610B-40EE-B49C-F1EBF20A4C27}"/>
                </a:ext>
              </a:extLst>
            </p:cNvPr>
            <p:cNvSpPr txBox="1"/>
            <p:nvPr/>
          </p:nvSpPr>
          <p:spPr>
            <a:xfrm>
              <a:off x="1990164" y="2020506"/>
              <a:ext cx="8298945" cy="2741776"/>
            </a:xfrm>
            <a:prstGeom prst="rect">
              <a:avLst/>
            </a:prstGeom>
            <a:noFill/>
          </p:spPr>
          <p:txBody>
            <a:bodyPr wrap="square" rtlCol="0">
              <a:spAutoFit/>
            </a:bodyPr>
            <a:lstStyle/>
            <a:p>
              <a:pPr marL="457200" indent="-457200" rtl="0">
                <a:spcBef>
                  <a:spcPts val="0"/>
                </a:spcBef>
                <a:spcAft>
                  <a:spcPts val="500"/>
                </a:spcAft>
                <a:buFont typeface="Arial" panose="020B0604020202020204" pitchFamily="34" charset="0"/>
                <a:buChar char="•"/>
              </a:pPr>
              <a:r>
                <a:rPr lang="vi-VN" sz="2800" b="1" i="0" u="none" strike="noStrike" dirty="0">
                  <a:solidFill>
                    <a:srgbClr val="750000"/>
                  </a:solidFill>
                  <a:effectLst/>
                  <a:latin typeface="Calibri" panose="020F0502020204030204" pitchFamily="34" charset="0"/>
                  <a:cs typeface="Calibri" panose="020F0502020204030204" pitchFamily="34" charset="0"/>
                </a:rPr>
                <a:t>Biết quan tâm, chia sẻ với bạn điều đó giúp bạn có thêm niềm vui và vơi đi bớt sự khó khăn.</a:t>
              </a:r>
              <a:endParaRPr lang="vi-VN" sz="5400" b="0" dirty="0">
                <a:effectLst/>
                <a:latin typeface="Calibri" panose="020F0502020204030204" pitchFamily="34" charset="0"/>
                <a:cs typeface="Calibri" panose="020F0502020204030204" pitchFamily="34" charset="0"/>
              </a:endParaRPr>
            </a:p>
            <a:p>
              <a:pPr marL="457200" indent="-457200" rtl="0">
                <a:spcBef>
                  <a:spcPts val="0"/>
                </a:spcBef>
                <a:spcAft>
                  <a:spcPts val="500"/>
                </a:spcAft>
                <a:buFont typeface="Arial" panose="020B0604020202020204" pitchFamily="34" charset="0"/>
                <a:buChar char="•"/>
              </a:pPr>
              <a:r>
                <a:rPr lang="vi-VN" sz="2800" b="1" i="0" u="none" strike="noStrike" dirty="0">
                  <a:solidFill>
                    <a:srgbClr val="780000"/>
                  </a:solidFill>
                  <a:effectLst/>
                  <a:latin typeface="Calibri" panose="020F0502020204030204" pitchFamily="34" charset="0"/>
                  <a:cs typeface="Calibri" panose="020F0502020204030204" pitchFamily="34" charset="0"/>
                </a:rPr>
                <a:t>Ở lứa tuổi các em, em có thể tham gia một số hoạt động xã hội như: tặng sách, truyện, quần áo cũ, quyên góp tiền để ủng hộ bạn nghèo; các bạn vùng sâu vùng xa nơi miền núi; các bạn vùng lũ lụt....</a:t>
              </a:r>
              <a:endParaRPr lang="vi-VN" sz="5400" b="0" dirty="0">
                <a:effectLst/>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E6FA862A-2DA5-4729-BC7C-D90335E217BC}"/>
              </a:ext>
            </a:extLst>
          </p:cNvPr>
          <p:cNvPicPr>
            <a:picLocks noChangeAspect="1"/>
          </p:cNvPicPr>
          <p:nvPr/>
        </p:nvPicPr>
        <p:blipFill>
          <a:blip r:embed="rId5"/>
          <a:stretch>
            <a:fillRect/>
          </a:stretch>
        </p:blipFill>
        <p:spPr>
          <a:xfrm>
            <a:off x="9367521" y="4322846"/>
            <a:ext cx="2460610" cy="2446033"/>
          </a:xfrm>
          <a:prstGeom prst="rect">
            <a:avLst/>
          </a:prstGeom>
        </p:spPr>
      </p:pic>
      <p:pic>
        <p:nvPicPr>
          <p:cNvPr id="17" name="Picture 16">
            <a:extLst>
              <a:ext uri="{FF2B5EF4-FFF2-40B4-BE49-F238E27FC236}">
                <a16:creationId xmlns:a16="http://schemas.microsoft.com/office/drawing/2014/main" id="{3686477F-E383-487A-B9EC-636C5BD66F77}"/>
              </a:ext>
            </a:extLst>
          </p:cNvPr>
          <p:cNvPicPr>
            <a:picLocks noChangeAspect="1"/>
          </p:cNvPicPr>
          <p:nvPr/>
        </p:nvPicPr>
        <p:blipFill>
          <a:blip r:embed="rId6"/>
          <a:stretch>
            <a:fillRect/>
          </a:stretch>
        </p:blipFill>
        <p:spPr>
          <a:xfrm>
            <a:off x="73203" y="152994"/>
            <a:ext cx="2497481" cy="2073126"/>
          </a:xfrm>
          <a:prstGeom prst="rect">
            <a:avLst/>
          </a:prstGeom>
        </p:spPr>
      </p:pic>
      <p:pic>
        <p:nvPicPr>
          <p:cNvPr id="19" name="Picture 18">
            <a:extLst>
              <a:ext uri="{FF2B5EF4-FFF2-40B4-BE49-F238E27FC236}">
                <a16:creationId xmlns:a16="http://schemas.microsoft.com/office/drawing/2014/main" id="{7EB29380-2C5E-47DE-A54A-47BBE8033C10}"/>
              </a:ext>
            </a:extLst>
          </p:cNvPr>
          <p:cNvPicPr>
            <a:picLocks noChangeAspect="1"/>
          </p:cNvPicPr>
          <p:nvPr/>
        </p:nvPicPr>
        <p:blipFill>
          <a:blip r:embed="rId7"/>
          <a:stretch>
            <a:fillRect/>
          </a:stretch>
        </p:blipFill>
        <p:spPr>
          <a:xfrm>
            <a:off x="10017760" y="309122"/>
            <a:ext cx="1693075" cy="2443415"/>
          </a:xfrm>
          <a:prstGeom prst="rect">
            <a:avLst/>
          </a:prstGeom>
        </p:spPr>
      </p:pic>
      <p:pic>
        <p:nvPicPr>
          <p:cNvPr id="21" name="Picture 20">
            <a:extLst>
              <a:ext uri="{FF2B5EF4-FFF2-40B4-BE49-F238E27FC236}">
                <a16:creationId xmlns:a16="http://schemas.microsoft.com/office/drawing/2014/main" id="{4BF14392-B6A8-497C-80DC-60850D630EE1}"/>
              </a:ext>
            </a:extLst>
          </p:cNvPr>
          <p:cNvPicPr>
            <a:picLocks noChangeAspect="1"/>
          </p:cNvPicPr>
          <p:nvPr/>
        </p:nvPicPr>
        <p:blipFill>
          <a:blip r:embed="rId8"/>
          <a:stretch>
            <a:fillRect/>
          </a:stretch>
        </p:blipFill>
        <p:spPr>
          <a:xfrm>
            <a:off x="302017" y="4366862"/>
            <a:ext cx="1965700" cy="2439020"/>
          </a:xfrm>
          <a:prstGeom prst="rect">
            <a:avLst/>
          </a:prstGeom>
        </p:spPr>
      </p:pic>
      <p:sp>
        <p:nvSpPr>
          <p:cNvPr id="3" name="Rectangle: Rounded Corners 2">
            <a:extLst>
              <a:ext uri="{FF2B5EF4-FFF2-40B4-BE49-F238E27FC236}">
                <a16:creationId xmlns:a16="http://schemas.microsoft.com/office/drawing/2014/main" id="{C946B1F0-0BEF-C041-210F-0BCCFD30EBBB}"/>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0267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200" fill="hold">
                                          <p:stCondLst>
                                            <p:cond delay="0"/>
                                          </p:stCondLst>
                                        </p:cTn>
                                        <p:tgtEl>
                                          <p:spTgt spid="17"/>
                                        </p:tgtEl>
                                        <p:attrNameLst>
                                          <p:attrName>r</p:attrName>
                                        </p:attrNameLst>
                                      </p:cBhvr>
                                    </p:animRot>
                                    <p:animRot by="-240000">
                                      <p:cBhvr>
                                        <p:cTn id="22" dur="400" fill="hold">
                                          <p:stCondLst>
                                            <p:cond delay="400"/>
                                          </p:stCondLst>
                                        </p:cTn>
                                        <p:tgtEl>
                                          <p:spTgt spid="17"/>
                                        </p:tgtEl>
                                        <p:attrNameLst>
                                          <p:attrName>r</p:attrName>
                                        </p:attrNameLst>
                                      </p:cBhvr>
                                    </p:animRot>
                                    <p:animRot by="240000">
                                      <p:cBhvr>
                                        <p:cTn id="23" dur="400" fill="hold">
                                          <p:stCondLst>
                                            <p:cond delay="800"/>
                                          </p:stCondLst>
                                        </p:cTn>
                                        <p:tgtEl>
                                          <p:spTgt spid="17"/>
                                        </p:tgtEl>
                                        <p:attrNameLst>
                                          <p:attrName>r</p:attrName>
                                        </p:attrNameLst>
                                      </p:cBhvr>
                                    </p:animRot>
                                    <p:animRot by="-240000">
                                      <p:cBhvr>
                                        <p:cTn id="24" dur="400" fill="hold">
                                          <p:stCondLst>
                                            <p:cond delay="1200"/>
                                          </p:stCondLst>
                                        </p:cTn>
                                        <p:tgtEl>
                                          <p:spTgt spid="17"/>
                                        </p:tgtEl>
                                        <p:attrNameLst>
                                          <p:attrName>r</p:attrName>
                                        </p:attrNameLst>
                                      </p:cBhvr>
                                    </p:animRot>
                                    <p:animRot by="120000">
                                      <p:cBhvr>
                                        <p:cTn id="25" dur="400" fill="hold">
                                          <p:stCondLst>
                                            <p:cond delay="1600"/>
                                          </p:stCondLst>
                                        </p:cTn>
                                        <p:tgtEl>
                                          <p:spTgt spid="17"/>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19"/>
                                        </p:tgtEl>
                                        <p:attrNameLst>
                                          <p:attrName>r</p:attrName>
                                        </p:attrNameLst>
                                      </p:cBhvr>
                                    </p:animRot>
                                    <p:animRot by="-240000">
                                      <p:cBhvr>
                                        <p:cTn id="28" dur="400" fill="hold">
                                          <p:stCondLst>
                                            <p:cond delay="400"/>
                                          </p:stCondLst>
                                        </p:cTn>
                                        <p:tgtEl>
                                          <p:spTgt spid="19"/>
                                        </p:tgtEl>
                                        <p:attrNameLst>
                                          <p:attrName>r</p:attrName>
                                        </p:attrNameLst>
                                      </p:cBhvr>
                                    </p:animRot>
                                    <p:animRot by="240000">
                                      <p:cBhvr>
                                        <p:cTn id="29" dur="400" fill="hold">
                                          <p:stCondLst>
                                            <p:cond delay="800"/>
                                          </p:stCondLst>
                                        </p:cTn>
                                        <p:tgtEl>
                                          <p:spTgt spid="19"/>
                                        </p:tgtEl>
                                        <p:attrNameLst>
                                          <p:attrName>r</p:attrName>
                                        </p:attrNameLst>
                                      </p:cBhvr>
                                    </p:animRot>
                                    <p:animRot by="-240000">
                                      <p:cBhvr>
                                        <p:cTn id="30" dur="400" fill="hold">
                                          <p:stCondLst>
                                            <p:cond delay="1200"/>
                                          </p:stCondLst>
                                        </p:cTn>
                                        <p:tgtEl>
                                          <p:spTgt spid="19"/>
                                        </p:tgtEl>
                                        <p:attrNameLst>
                                          <p:attrName>r</p:attrName>
                                        </p:attrNameLst>
                                      </p:cBhvr>
                                    </p:animRot>
                                    <p:animRot by="120000">
                                      <p:cBhvr>
                                        <p:cTn id="31" dur="400" fill="hold">
                                          <p:stCondLst>
                                            <p:cond delay="1600"/>
                                          </p:stCondLst>
                                        </p:cTn>
                                        <p:tgtEl>
                                          <p:spTgt spid="19"/>
                                        </p:tgtEl>
                                        <p:attrNameLst>
                                          <p:attrName>r</p:attrName>
                                        </p:attrNameLst>
                                      </p:cBhvr>
                                    </p:animRot>
                                  </p:childTnLst>
                                </p:cTn>
                              </p:par>
                              <p:par>
                                <p:cTn id="32" presetID="32" presetClass="emph" presetSubtype="0"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fill="hold" nodeType="withEffect">
                                  <p:stCondLst>
                                    <p:cond delay="0"/>
                                  </p:stCondLst>
                                  <p:childTnLst>
                                    <p:animRot by="120000">
                                      <p:cBhvr>
                                        <p:cTn id="39" dur="200" fill="hold">
                                          <p:stCondLst>
                                            <p:cond delay="0"/>
                                          </p:stCondLst>
                                        </p:cTn>
                                        <p:tgtEl>
                                          <p:spTgt spid="21"/>
                                        </p:tgtEl>
                                        <p:attrNameLst>
                                          <p:attrName>r</p:attrName>
                                        </p:attrNameLst>
                                      </p:cBhvr>
                                    </p:animRot>
                                    <p:animRot by="-240000">
                                      <p:cBhvr>
                                        <p:cTn id="40" dur="400" fill="hold">
                                          <p:stCondLst>
                                            <p:cond delay="400"/>
                                          </p:stCondLst>
                                        </p:cTn>
                                        <p:tgtEl>
                                          <p:spTgt spid="21"/>
                                        </p:tgtEl>
                                        <p:attrNameLst>
                                          <p:attrName>r</p:attrName>
                                        </p:attrNameLst>
                                      </p:cBhvr>
                                    </p:animRot>
                                    <p:animRot by="240000">
                                      <p:cBhvr>
                                        <p:cTn id="41" dur="400" fill="hold">
                                          <p:stCondLst>
                                            <p:cond delay="800"/>
                                          </p:stCondLst>
                                        </p:cTn>
                                        <p:tgtEl>
                                          <p:spTgt spid="21"/>
                                        </p:tgtEl>
                                        <p:attrNameLst>
                                          <p:attrName>r</p:attrName>
                                        </p:attrNameLst>
                                      </p:cBhvr>
                                    </p:animRot>
                                    <p:animRot by="-240000">
                                      <p:cBhvr>
                                        <p:cTn id="42" dur="400" fill="hold">
                                          <p:stCondLst>
                                            <p:cond delay="1200"/>
                                          </p:stCondLst>
                                        </p:cTn>
                                        <p:tgtEl>
                                          <p:spTgt spid="21"/>
                                        </p:tgtEl>
                                        <p:attrNameLst>
                                          <p:attrName>r</p:attrName>
                                        </p:attrNameLst>
                                      </p:cBhvr>
                                    </p:animRot>
                                    <p:animRot by="120000">
                                      <p:cBhvr>
                                        <p:cTn id="43" dur="400" fill="hold">
                                          <p:stCondLst>
                                            <p:cond delay="1600"/>
                                          </p:stCondLst>
                                        </p:cTn>
                                        <p:tgtEl>
                                          <p:spTgt spid="21"/>
                                        </p:tgtEl>
                                        <p:attrNameLst>
                                          <p:attrName>r</p:attrName>
                                        </p:attrNameLst>
                                      </p:cBhvr>
                                    </p:animRo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ảm động học sinh dân tộc ủng hộ đồng bào miền Trung">
            <a:extLst>
              <a:ext uri="{FF2B5EF4-FFF2-40B4-BE49-F238E27FC236}">
                <a16:creationId xmlns:a16="http://schemas.microsoft.com/office/drawing/2014/main" id="{C5594EB4-3E91-0845-5843-347957DFE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76925" cy="3536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hệ An: Quyên tặng hàng nghìn bộ SGK, vở viết cho học sinh vùng lũ">
            <a:extLst>
              <a:ext uri="{FF2B5EF4-FFF2-40B4-BE49-F238E27FC236}">
                <a16:creationId xmlns:a16="http://schemas.microsoft.com/office/drawing/2014/main" id="{DC2DE288-3ACC-3895-4517-BCFE817D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4" y="0"/>
            <a:ext cx="629602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ọc sinh nhà trường quyên góp quần áo để ủng hộ trẻ em nghèo">
            <a:extLst>
              <a:ext uri="{FF2B5EF4-FFF2-40B4-BE49-F238E27FC236}">
                <a16:creationId xmlns:a16="http://schemas.microsoft.com/office/drawing/2014/main" id="{78006BFA-250D-0232-D42D-CBC353584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43300"/>
            <a:ext cx="59150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ọc sinh tiểu học đi quyên góp từng đồng cứu trợ miền Trung">
            <a:extLst>
              <a:ext uri="{FF2B5EF4-FFF2-40B4-BE49-F238E27FC236}">
                <a16:creationId xmlns:a16="http://schemas.microsoft.com/office/drawing/2014/main" id="{11435DB9-B1A3-37FF-1075-101BA4B52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543300"/>
            <a:ext cx="6248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29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3" name="Picture 2">
            <a:extLst>
              <a:ext uri="{FF2B5EF4-FFF2-40B4-BE49-F238E27FC236}">
                <a16:creationId xmlns:a16="http://schemas.microsoft.com/office/drawing/2014/main" id="{ED4FCC24-2C89-3ED7-517B-CC16B4296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496" y="1738229"/>
            <a:ext cx="7413379" cy="2749535"/>
          </a:xfrm>
          <a:prstGeom prst="rect">
            <a:avLst/>
          </a:prstGeom>
        </p:spPr>
      </p:pic>
    </p:spTree>
    <p:extLst>
      <p:ext uri="{BB962C8B-B14F-4D97-AF65-F5344CB8AC3E}">
        <p14:creationId xmlns:p14="http://schemas.microsoft.com/office/powerpoint/2010/main" val="10066932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7" name="TextBox 6">
            <a:extLst>
              <a:ext uri="{FF2B5EF4-FFF2-40B4-BE49-F238E27FC236}">
                <a16:creationId xmlns:a16="http://schemas.microsoft.com/office/drawing/2014/main" id="{87FCA98B-DB7D-4018-B97E-EEED30C2F6EA}"/>
              </a:ext>
            </a:extLst>
          </p:cNvPr>
          <p:cNvSpPr txBox="1"/>
          <p:nvPr/>
        </p:nvSpPr>
        <p:spPr>
          <a:xfrm>
            <a:off x="1052186" y="2716318"/>
            <a:ext cx="10370233" cy="1938992"/>
          </a:xfrm>
          <a:prstGeom prst="rect">
            <a:avLst/>
          </a:prstGeom>
          <a:noFill/>
        </p:spPr>
        <p:txBody>
          <a:bodyPr wrap="square" rtlCol="0">
            <a:spAutoFit/>
          </a:bodyPr>
          <a:lstStyle/>
          <a:p>
            <a:pPr lvl="0" algn="ctr"/>
            <a:r>
              <a:rPr lang="en-US" sz="6000" b="1" dirty="0" err="1">
                <a:ln w="22225">
                  <a:solidFill>
                    <a:sysClr val="windowText" lastClr="000000"/>
                  </a:solidFill>
                  <a:prstDash val="solid"/>
                </a:ln>
                <a:solidFill>
                  <a:srgbClr val="FFFF00"/>
                </a:solidFill>
              </a:rPr>
              <a:t>Lập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kế</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hoạch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giúp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đỡ</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bạn</a:t>
            </a:r>
            <a:r>
              <a:rPr lang="en-US" sz="6000" b="1" dirty="0">
                <a:ln w="22225">
                  <a:solidFill>
                    <a:sysClr val="windowText" lastClr="000000"/>
                  </a:solidFill>
                  <a:prstDash val="solid"/>
                </a:ln>
                <a:solidFill>
                  <a:srgbClr val="FFFF00"/>
                </a:solidFill>
              </a:rPr>
              <a:t> </a:t>
            </a:r>
          </a:p>
          <a:p>
            <a:pPr lvl="0" algn="ctr"/>
            <a:r>
              <a:rPr lang="en-US" sz="6000" b="1" dirty="0" err="1">
                <a:ln w="22225">
                  <a:solidFill>
                    <a:sysClr val="windowText" lastClr="000000"/>
                  </a:solidFill>
                  <a:prstDash val="solid"/>
                </a:ln>
                <a:solidFill>
                  <a:srgbClr val="FFFF00"/>
                </a:solidFill>
              </a:rPr>
              <a:t>có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hoàn</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cảnh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khăn</a:t>
            </a:r>
            <a:r>
              <a:rPr lang="en-US" sz="6000" b="1" dirty="0">
                <a:ln w="22225">
                  <a:solidFill>
                    <a:sysClr val="windowText" lastClr="000000"/>
                  </a:solidFill>
                  <a:prstDash val="solid"/>
                </a:ln>
                <a:solidFill>
                  <a:srgbClr val="FFFF00"/>
                </a:solidFill>
              </a:rPr>
              <a:t>.</a:t>
            </a:r>
            <a:endParaRPr kumimoji="0" lang="vi-VN" sz="6000" b="1" i="0" u="none" strike="noStrike" kern="1200" cap="none" spc="0" normalizeH="0" baseline="0" noProof="0" dirty="0">
              <a:ln w="22225">
                <a:solidFill>
                  <a:sysClr val="windowText" lastClr="000000"/>
                </a:solidFill>
                <a:prstDash val="solid"/>
              </a:ln>
              <a:solidFill>
                <a:srgbClr val="FFFF00"/>
              </a:solidFill>
              <a:effectLst/>
              <a:uLnTx/>
              <a:uFillTx/>
            </a:endParaRPr>
          </a:p>
        </p:txBody>
      </p:sp>
      <p:grpSp>
        <p:nvGrpSpPr>
          <p:cNvPr id="9" name="Group 8">
            <a:extLst>
              <a:ext uri="{FF2B5EF4-FFF2-40B4-BE49-F238E27FC236}">
                <a16:creationId xmlns:a16="http://schemas.microsoft.com/office/drawing/2014/main" id="{0C8DC6FC-0E2B-45AF-8185-7FBBAE6BFBD7}"/>
              </a:ext>
            </a:extLst>
          </p:cNvPr>
          <p:cNvGrpSpPr/>
          <p:nvPr/>
        </p:nvGrpSpPr>
        <p:grpSpPr>
          <a:xfrm>
            <a:off x="4213934" y="1520617"/>
            <a:ext cx="3764132" cy="1070392"/>
            <a:chOff x="4213934" y="1155492"/>
            <a:chExt cx="3764132" cy="1070392"/>
          </a:xfrm>
          <a:effectLst>
            <a:outerShdw blurRad="50800" dist="38100" dir="2700000" algn="tl" rotWithShape="0">
              <a:prstClr val="black">
                <a:alpha val="40000"/>
              </a:prstClr>
            </a:outerShdw>
          </a:effectLst>
        </p:grpSpPr>
        <p:sp>
          <p:nvSpPr>
            <p:cNvPr id="11" name="Flowchart: Terminator 10">
              <a:extLst>
                <a:ext uri="{FF2B5EF4-FFF2-40B4-BE49-F238E27FC236}">
                  <a16:creationId xmlns:a16="http://schemas.microsoft.com/office/drawing/2014/main" id="{5ECCFD77-AFE4-4D7D-980D-EB7EA7C02449}"/>
                </a:ext>
              </a:extLst>
            </p:cNvPr>
            <p:cNvSpPr/>
            <p:nvPr/>
          </p:nvSpPr>
          <p:spPr>
            <a:xfrm>
              <a:off x="4213934" y="1155492"/>
              <a:ext cx="3764132" cy="1070392"/>
            </a:xfrm>
            <a:prstGeom prst="flowChartTerminator">
              <a:avLst/>
            </a:prstGeom>
            <a:solidFill>
              <a:schemeClr val="accent4">
                <a:lumMod val="20000"/>
                <a:lumOff val="80000"/>
              </a:schemeClr>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904795-DC1A-426D-A4E2-D955B7C239CC}"/>
                </a:ext>
              </a:extLst>
            </p:cNvPr>
            <p:cNvSpPr txBox="1"/>
            <p:nvPr/>
          </p:nvSpPr>
          <p:spPr>
            <a:xfrm>
              <a:off x="4658559" y="1347927"/>
              <a:ext cx="31574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Hoạt</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động</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lang="en-US" sz="4000" b="1" dirty="0">
                  <a:ln>
                    <a:solidFill>
                      <a:prstClr val="black">
                        <a:lumMod val="65000"/>
                        <a:lumOff val="35000"/>
                      </a:prstClr>
                    </a:solidFill>
                  </a:ln>
                  <a:solidFill>
                    <a:srgbClr val="FF0000"/>
                  </a:solidFill>
                  <a:cs typeface="Arial" panose="020B0604020202020204" pitchFamily="34" charset="0"/>
                </a:rPr>
                <a:t>4</a:t>
              </a:r>
              <a:endPar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endParaRPr>
            </a:p>
          </p:txBody>
        </p:sp>
      </p:grpSp>
      <p:pic>
        <p:nvPicPr>
          <p:cNvPr id="15" name="Picture 14">
            <a:extLst>
              <a:ext uri="{FF2B5EF4-FFF2-40B4-BE49-F238E27FC236}">
                <a16:creationId xmlns:a16="http://schemas.microsoft.com/office/drawing/2014/main" id="{93F2E53C-A171-4EC2-859A-905B317F2E8E}"/>
              </a:ext>
            </a:extLst>
          </p:cNvPr>
          <p:cNvPicPr>
            <a:picLocks noChangeAspect="1"/>
          </p:cNvPicPr>
          <p:nvPr/>
        </p:nvPicPr>
        <p:blipFill>
          <a:blip r:embed="rId3"/>
          <a:stretch>
            <a:fillRect/>
          </a:stretch>
        </p:blipFill>
        <p:spPr>
          <a:xfrm rot="18623016">
            <a:off x="10836623" y="4173476"/>
            <a:ext cx="2044334" cy="4539894"/>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E1DB102-8BC4-4213-9B33-6F45FF965C5B}"/>
              </a:ext>
            </a:extLst>
          </p:cNvPr>
          <p:cNvPicPr>
            <a:picLocks noChangeAspect="1"/>
          </p:cNvPicPr>
          <p:nvPr/>
        </p:nvPicPr>
        <p:blipFill>
          <a:blip r:embed="rId4"/>
          <a:stretch>
            <a:fillRect/>
          </a:stretch>
        </p:blipFill>
        <p:spPr>
          <a:xfrm rot="1722557">
            <a:off x="-375261" y="4381552"/>
            <a:ext cx="2117906" cy="455259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BAC93F0-0586-4D1D-80B0-374C119D0F03}"/>
              </a:ext>
            </a:extLst>
          </p:cNvPr>
          <p:cNvPicPr>
            <a:picLocks noChangeAspect="1"/>
          </p:cNvPicPr>
          <p:nvPr/>
        </p:nvPicPr>
        <p:blipFill>
          <a:blip r:embed="rId5"/>
          <a:stretch>
            <a:fillRect/>
          </a:stretch>
        </p:blipFill>
        <p:spPr>
          <a:xfrm rot="8110896">
            <a:off x="-1030230" y="-1791301"/>
            <a:ext cx="2134208" cy="451572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5EB0DB5-B1C1-456C-8702-6A57E17586E6}"/>
              </a:ext>
            </a:extLst>
          </p:cNvPr>
          <p:cNvPicPr>
            <a:picLocks noChangeAspect="1"/>
          </p:cNvPicPr>
          <p:nvPr/>
        </p:nvPicPr>
        <p:blipFill>
          <a:blip r:embed="rId6"/>
          <a:stretch>
            <a:fillRect/>
          </a:stretch>
        </p:blipFill>
        <p:spPr>
          <a:xfrm rot="14305010">
            <a:off x="10698297" y="-1328079"/>
            <a:ext cx="2285336" cy="41673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135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0000">
                                          <p:cBhvr additive="base">
                                            <p:cTn id="31" dur="7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750" fill="hold"/>
                                            <p:tgtEl>
                                              <p:spTgt spid="7"/>
                                            </p:tgtEl>
                                            <p:attrNameLst>
                                              <p:attrName>ppt_x</p:attrName>
                                            </p:attrNameLst>
                                          </p:cBhvr>
                                          <p:tavLst>
                                            <p:tav tm="0">
                                              <p:val>
                                                <p:strVal val="#ppt_x"/>
                                              </p:val>
                                            </p:tav>
                                            <p:tav tm="100000">
                                              <p:val>
                                                <p:strVal val="#ppt_x"/>
                                              </p:val>
                                            </p:tav>
                                          </p:tavLst>
                                        </p:anim>
                                        <p:anim calcmode="lin" valueType="num">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grpSp>
        <p:nvGrpSpPr>
          <p:cNvPr id="57" name="Group 56">
            <a:extLst>
              <a:ext uri="{FF2B5EF4-FFF2-40B4-BE49-F238E27FC236}">
                <a16:creationId xmlns:a16="http://schemas.microsoft.com/office/drawing/2014/main" id="{2AB6E62B-BE50-419B-9425-140916DD33FD}"/>
              </a:ext>
            </a:extLst>
          </p:cNvPr>
          <p:cNvGrpSpPr/>
          <p:nvPr/>
        </p:nvGrpSpPr>
        <p:grpSpPr>
          <a:xfrm>
            <a:off x="1280036" y="224695"/>
            <a:ext cx="9568409" cy="1325563"/>
            <a:chOff x="1369972" y="182880"/>
            <a:chExt cx="9203136" cy="1325563"/>
          </a:xfrm>
        </p:grpSpPr>
        <p:sp>
          <p:nvSpPr>
            <p:cNvPr id="58" name="Rectangle: Diagonal Corners Snipped 57">
              <a:extLst>
                <a:ext uri="{FF2B5EF4-FFF2-40B4-BE49-F238E27FC236}">
                  <a16:creationId xmlns:a16="http://schemas.microsoft.com/office/drawing/2014/main" id="{147F9771-EACF-43B8-95FC-611F202F1285}"/>
                </a:ext>
              </a:extLst>
            </p:cNvPr>
            <p:cNvSpPr/>
            <p:nvPr/>
          </p:nvSpPr>
          <p:spPr>
            <a:xfrm>
              <a:off x="1369972" y="182880"/>
              <a:ext cx="9203136" cy="1325563"/>
            </a:xfrm>
            <a:prstGeom prst="snip2Diag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TextBox 58">
              <a:extLst>
                <a:ext uri="{FF2B5EF4-FFF2-40B4-BE49-F238E27FC236}">
                  <a16:creationId xmlns:a16="http://schemas.microsoft.com/office/drawing/2014/main" id="{A67F12FE-DA12-4F42-AD43-54D301DBDCC8}"/>
                </a:ext>
              </a:extLst>
            </p:cNvPr>
            <p:cNvSpPr txBox="1"/>
            <p:nvPr/>
          </p:nvSpPr>
          <p:spPr>
            <a:xfrm>
              <a:off x="1506220" y="247823"/>
              <a:ext cx="89208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3" name="Table 3">
            <a:extLst>
              <a:ext uri="{FF2B5EF4-FFF2-40B4-BE49-F238E27FC236}">
                <a16:creationId xmlns:a16="http://schemas.microsoft.com/office/drawing/2014/main" id="{2364FD05-1BD5-CFFB-22AE-4C34F74A9B39}"/>
              </a:ext>
            </a:extLst>
          </p:cNvPr>
          <p:cNvGraphicFramePr>
            <a:graphicFrameLocks noGrp="1"/>
          </p:cNvGraphicFramePr>
          <p:nvPr>
            <p:extLst>
              <p:ext uri="{D42A27DB-BD31-4B8C-83A1-F6EECF244321}">
                <p14:modId xmlns:p14="http://schemas.microsoft.com/office/powerpoint/2010/main" val="2016056606"/>
              </p:ext>
            </p:extLst>
          </p:nvPr>
        </p:nvGraphicFramePr>
        <p:xfrm>
          <a:off x="1527175" y="2386540"/>
          <a:ext cx="9245601" cy="2801939"/>
        </p:xfrm>
        <a:graphic>
          <a:graphicData uri="http://schemas.openxmlformats.org/drawingml/2006/table">
            <a:tbl>
              <a:tblPr firstRow="1" bandRow="1">
                <a:tableStyleId>{21E4AEA4-8DFA-4A89-87EB-49C32662AFE0}</a:tableStyleId>
              </a:tblPr>
              <a:tblGrid>
                <a:gridCol w="3081867">
                  <a:extLst>
                    <a:ext uri="{9D8B030D-6E8A-4147-A177-3AD203B41FA5}">
                      <a16:colId xmlns:a16="http://schemas.microsoft.com/office/drawing/2014/main" val="731211859"/>
                    </a:ext>
                  </a:extLst>
                </a:gridCol>
                <a:gridCol w="3081867">
                  <a:extLst>
                    <a:ext uri="{9D8B030D-6E8A-4147-A177-3AD203B41FA5}">
                      <a16:colId xmlns:a16="http://schemas.microsoft.com/office/drawing/2014/main" val="2396870668"/>
                    </a:ext>
                  </a:extLst>
                </a:gridCol>
                <a:gridCol w="3081867">
                  <a:extLst>
                    <a:ext uri="{9D8B030D-6E8A-4147-A177-3AD203B41FA5}">
                      <a16:colId xmlns:a16="http://schemas.microsoft.com/office/drawing/2014/main" val="2401650838"/>
                    </a:ext>
                  </a:extLst>
                </a:gridCol>
              </a:tblGrid>
              <a:tr h="1147235">
                <a:tc>
                  <a:txBody>
                    <a:bodyPr/>
                    <a:lstStyle/>
                    <a:p>
                      <a:pPr algn="ctr"/>
                      <a:r>
                        <a:rPr lang="en-US" sz="3200" dirty="0" err="1"/>
                        <a:t>Tên</a:t>
                      </a:r>
                      <a:r>
                        <a:rPr lang="en-US" sz="3200" dirty="0"/>
                        <a:t> </a:t>
                      </a:r>
                      <a:r>
                        <a:rPr lang="en-US" sz="3200" dirty="0" err="1"/>
                        <a:t>bạn</a:t>
                      </a:r>
                      <a:r>
                        <a:rPr lang="en-US" sz="3200" dirty="0"/>
                        <a:t> </a:t>
                      </a:r>
                      <a:r>
                        <a:rPr lang="en-US" sz="3200" dirty="0" err="1"/>
                        <a:t>có</a:t>
                      </a:r>
                      <a:r>
                        <a:rPr lang="en-US" sz="3200" dirty="0"/>
                        <a:t> </a:t>
                      </a:r>
                      <a:r>
                        <a:rPr lang="en-US" sz="3200" dirty="0" err="1"/>
                        <a:t>hoàn</a:t>
                      </a:r>
                      <a:r>
                        <a:rPr lang="en-US" sz="3200" dirty="0"/>
                        <a:t> </a:t>
                      </a:r>
                      <a:r>
                        <a:rPr lang="en-US" sz="3200" dirty="0" err="1"/>
                        <a:t>cảnh</a:t>
                      </a:r>
                      <a:r>
                        <a:rPr lang="en-US" sz="3200" dirty="0"/>
                        <a:t> </a:t>
                      </a:r>
                      <a:r>
                        <a:rPr lang="en-US" sz="3200" dirty="0" err="1"/>
                        <a:t>khó</a:t>
                      </a:r>
                      <a:r>
                        <a:rPr lang="en-US" sz="3200" dirty="0"/>
                        <a:t> </a:t>
                      </a:r>
                      <a:r>
                        <a:rPr lang="en-US" sz="3200" dirty="0" err="1"/>
                        <a:t>khăn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Những</a:t>
                      </a:r>
                      <a:r>
                        <a:rPr lang="en-US" sz="3200" dirty="0"/>
                        <a:t> </a:t>
                      </a:r>
                      <a:r>
                        <a:rPr lang="en-US" sz="3200" dirty="0" err="1"/>
                        <a:t>việc</a:t>
                      </a:r>
                      <a:r>
                        <a:rPr lang="en-US" sz="3200" dirty="0"/>
                        <a:t> </a:t>
                      </a:r>
                      <a:r>
                        <a:rPr lang="en-US" sz="3200" dirty="0" err="1"/>
                        <a:t>em</a:t>
                      </a:r>
                      <a:r>
                        <a:rPr lang="en-US" sz="3200" dirty="0"/>
                        <a:t> </a:t>
                      </a:r>
                      <a:r>
                        <a:rPr lang="en-US" sz="3200" dirty="0" err="1"/>
                        <a:t>có</a:t>
                      </a:r>
                      <a:r>
                        <a:rPr lang="en-US" sz="3200" dirty="0"/>
                        <a:t> </a:t>
                      </a:r>
                      <a:r>
                        <a:rPr lang="en-US" sz="3200" dirty="0" err="1"/>
                        <a:t>thể</a:t>
                      </a:r>
                      <a:r>
                        <a:rPr lang="en-US" sz="3200" dirty="0"/>
                        <a:t> </a:t>
                      </a:r>
                      <a:r>
                        <a:rPr lang="en-US" sz="3200" dirty="0" err="1"/>
                        <a:t>giúp</a:t>
                      </a:r>
                      <a:r>
                        <a:rPr lang="en-US" sz="3200" dirty="0"/>
                        <a:t> </a:t>
                      </a:r>
                      <a:r>
                        <a:rPr lang="en-US" sz="3200" dirty="0" err="1"/>
                        <a:t>bạn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Thời</a:t>
                      </a:r>
                      <a:r>
                        <a:rPr lang="en-US" sz="3200" dirty="0"/>
                        <a:t> </a:t>
                      </a:r>
                      <a:r>
                        <a:rPr lang="en-US" sz="3200" dirty="0" err="1"/>
                        <a:t>gian</a:t>
                      </a:r>
                      <a:r>
                        <a:rPr lang="en-US" sz="3200" dirty="0"/>
                        <a:t> </a:t>
                      </a:r>
                      <a:r>
                        <a:rPr lang="en-US" sz="3200" dirty="0" err="1"/>
                        <a:t>thực</a:t>
                      </a:r>
                      <a:r>
                        <a:rPr lang="en-US" sz="3200" dirty="0"/>
                        <a:t> </a:t>
                      </a:r>
                      <a:r>
                        <a:rPr lang="en-US" sz="3200" dirty="0" err="1"/>
                        <a:t>hiện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672500"/>
                  </a:ext>
                </a:extLst>
              </a:tr>
              <a:tr h="16547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571106"/>
                  </a:ext>
                </a:extLst>
              </a:tr>
            </a:tbl>
          </a:graphicData>
        </a:graphic>
      </p:graphicFrame>
    </p:spTree>
    <p:extLst>
      <p:ext uri="{BB962C8B-B14F-4D97-AF65-F5344CB8AC3E}">
        <p14:creationId xmlns:p14="http://schemas.microsoft.com/office/powerpoint/2010/main" val="285134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954923"/>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33203" y="1691628"/>
              <a:ext cx="6125592" cy="2233054"/>
            </a:xfrm>
            <a:prstGeom prst="rect">
              <a:avLst/>
            </a:prstGeom>
            <a:noFill/>
          </p:spPr>
          <p:txBody>
            <a:bodyPr wrap="square" rtlCol="0">
              <a:spAutoFit/>
            </a:bodyPr>
            <a:lstStyle/>
            <a:p>
              <a:pPr algn="just"/>
              <a:r>
                <a:rPr lang="en-US" altLang="zh-CN" sz="3600" b="1" dirty="0" err="1">
                  <a:solidFill>
                    <a:srgbClr val="002060"/>
                  </a:solidFill>
                  <a:ea typeface="Arial-Rounded" panose="020B0500000000000000" pitchFamily="34" charset="-93"/>
                  <a:cs typeface="Times New Roman" panose="02020603050405020304" pitchFamily="18" charset="0"/>
                  <a:sym typeface="+mn-lt"/>
                </a:rPr>
                <a:t>Em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hãy</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tham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gia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các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hoạt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xã</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hội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phù</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hợp</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lứa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tuổi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hiện</a:t>
              </a:r>
              <a:r>
                <a:rPr lang="en-US" altLang="zh-CN" sz="3600" b="1" dirty="0">
                  <a:solidFill>
                    <a:srgbClr val="002060"/>
                  </a:solidFill>
                  <a:ea typeface="Arial-Rounded" panose="020B0500000000000000" pitchFamily="34" charset="-93"/>
                  <a:cs typeface="Times New Roman" panose="02020603050405020304" pitchFamily="18" charset="0"/>
                  <a:sym typeface="+mn-lt"/>
                </a:rPr>
                <a:t> ý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thức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trách</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nhiệm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đồng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biết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yêu</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thương</a:t>
              </a:r>
              <a:r>
                <a:rPr lang="en-US" altLang="zh-CN" sz="3600" b="1" dirty="0">
                  <a:solidFill>
                    <a:srgbClr val="002060"/>
                  </a:solidFill>
                  <a:ea typeface="Arial-Rounded" panose="020B0500000000000000" pitchFamily="34" charset="-93"/>
                  <a:cs typeface="Times New Roman" panose="02020603050405020304" pitchFamily="18" charset="0"/>
                  <a:sym typeface="+mn-lt"/>
                </a:rPr>
                <a:t>, chia </a:t>
              </a:r>
              <a:r>
                <a:rPr lang="en-US" altLang="zh-CN" sz="3600" b="1" dirty="0" err="1">
                  <a:solidFill>
                    <a:srgbClr val="002060"/>
                  </a:solidFill>
                  <a:ea typeface="Arial-Rounded" panose="020B0500000000000000" pitchFamily="34" charset="-93"/>
                  <a:cs typeface="Times New Roman" panose="02020603050405020304" pitchFamily="18" charset="0"/>
                  <a:sym typeface="+mn-lt"/>
                </a:rPr>
                <a:t>sẻ</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mọi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người</a:t>
              </a:r>
              <a:r>
                <a:rPr lang="en-US" altLang="zh-CN" sz="3600" b="1" dirty="0">
                  <a:solidFill>
                    <a:srgbClr val="002060"/>
                  </a:solidFill>
                  <a:ea typeface="Arial-Rounded" panose="020B0500000000000000" pitchFamily="34" charset="-93"/>
                  <a:cs typeface="Times New Roman" panose="02020603050405020304" pitchFamily="18" charset="0"/>
                  <a:sym typeface="+mn-lt"/>
                </a:rPr>
                <a:t>.</a:t>
              </a:r>
              <a:endParaRPr lang="vi-VN" altLang="zh-CN" sz="3600" b="1" dirty="0">
                <a:solidFill>
                  <a:srgbClr val="002060"/>
                </a:solidFill>
                <a:ea typeface="Arial-Rounded" panose="020B0500000000000000" pitchFamily="34" charset="-93"/>
                <a:cs typeface="Times New Roman" panose="02020603050405020304" pitchFamily="18" charset="0"/>
                <a:sym typeface="+mn-lt"/>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úp đỡ học sinh vùng khó khăn">
            <a:hlinkClick r:id="" action="ppaction://media"/>
            <a:extLst>
              <a:ext uri="{FF2B5EF4-FFF2-40B4-BE49-F238E27FC236}">
                <a16:creationId xmlns:a16="http://schemas.microsoft.com/office/drawing/2014/main" id="{18DE5D46-0FAC-246D-BACC-33E27FA359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18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454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C</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hia sẻ với người thân về nội dung các hoạt động xã hội từ đó người thân sẽ hướng dẫn và giúp các em tham gia các hoạt động xã hội.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0"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4" name="Group 3">
            <a:extLst>
              <a:ext uri="{FF2B5EF4-FFF2-40B4-BE49-F238E27FC236}">
                <a16:creationId xmlns:a16="http://schemas.microsoft.com/office/drawing/2014/main" id="{CD995CF6-18A8-4C39-8604-0AE82689866E}"/>
              </a:ext>
            </a:extLst>
          </p:cNvPr>
          <p:cNvGrpSpPr/>
          <p:nvPr/>
        </p:nvGrpSpPr>
        <p:grpSpPr>
          <a:xfrm>
            <a:off x="3714751" y="438150"/>
            <a:ext cx="7768990" cy="3232782"/>
            <a:chOff x="5096183" y="2272683"/>
            <a:chExt cx="4500578" cy="2601158"/>
          </a:xfrm>
        </p:grpSpPr>
        <p:sp>
          <p:nvSpPr>
            <p:cNvPr id="18" name="Speech Bubble: Oval 17">
              <a:extLst>
                <a:ext uri="{FF2B5EF4-FFF2-40B4-BE49-F238E27FC236}">
                  <a16:creationId xmlns:a16="http://schemas.microsoft.com/office/drawing/2014/main" id="{A2DD5003-716E-4892-B052-A3E56564D22E}"/>
                </a:ext>
              </a:extLst>
            </p:cNvPr>
            <p:cNvSpPr/>
            <p:nvPr/>
          </p:nvSpPr>
          <p:spPr>
            <a:xfrm>
              <a:off x="5096183" y="2272683"/>
              <a:ext cx="4500578" cy="2601158"/>
            </a:xfrm>
            <a:prstGeom prst="wedgeEllipseCallout">
              <a:avLst>
                <a:gd name="adj1" fmla="val -53384"/>
                <a:gd name="adj2" fmla="val 22217"/>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55D55F08-7E0A-4F9C-BFF7-01116782DF7D}"/>
                </a:ext>
              </a:extLst>
            </p:cNvPr>
            <p:cNvSpPr/>
            <p:nvPr/>
          </p:nvSpPr>
          <p:spPr>
            <a:xfrm>
              <a:off x="5498984" y="2851021"/>
              <a:ext cx="3790753" cy="15601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những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cảnh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20" name="Graphic 19">
            <a:extLst>
              <a:ext uri="{FF2B5EF4-FFF2-40B4-BE49-F238E27FC236}">
                <a16:creationId xmlns:a16="http://schemas.microsoft.com/office/drawing/2014/main" id="{2E420F49-7296-42CC-8FC3-6BAE6CD06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59" y="2017743"/>
            <a:ext cx="3837822" cy="4687259"/>
          </a:xfrm>
          <a:prstGeom prst="rect">
            <a:avLst/>
          </a:prstGeom>
        </p:spPr>
      </p:pic>
    </p:spTree>
    <p:extLst>
      <p:ext uri="{BB962C8B-B14F-4D97-AF65-F5344CB8AC3E}">
        <p14:creationId xmlns:p14="http://schemas.microsoft.com/office/powerpoint/2010/main" val="2210703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CE0CEB-D53D-42C8-AC0E-233A410A665E}"/>
              </a:ext>
            </a:extLst>
          </p:cNvPr>
          <p:cNvPicPr>
            <a:picLocks noChangeAspect="1"/>
          </p:cNvPicPr>
          <p:nvPr/>
        </p:nvPicPr>
        <p:blipFill>
          <a:blip r:embed="rId2"/>
          <a:stretch>
            <a:fillRect/>
          </a:stretch>
        </p:blipFill>
        <p:spPr>
          <a:xfrm>
            <a:off x="0" y="-132080"/>
            <a:ext cx="12192000" cy="7061200"/>
          </a:xfrm>
          <a:prstGeom prst="rect">
            <a:avLst/>
          </a:prstGeom>
        </p:spPr>
      </p:pic>
      <p:pic>
        <p:nvPicPr>
          <p:cNvPr id="2" name="Picture 1">
            <a:extLst>
              <a:ext uri="{FF2B5EF4-FFF2-40B4-BE49-F238E27FC236}">
                <a16:creationId xmlns:a16="http://schemas.microsoft.com/office/drawing/2014/main" id="{AA55B17A-486C-92B3-63EB-9861BEF0351F}"/>
              </a:ext>
            </a:extLst>
          </p:cNvPr>
          <p:cNvPicPr>
            <a:picLocks noChangeAspect="1"/>
          </p:cNvPicPr>
          <p:nvPr/>
        </p:nvPicPr>
        <p:blipFill>
          <a:blip r:embed="rId3"/>
          <a:stretch>
            <a:fillRect/>
          </a:stretch>
        </p:blipFill>
        <p:spPr>
          <a:xfrm>
            <a:off x="2705956" y="1883616"/>
            <a:ext cx="6608637" cy="1109568"/>
          </a:xfrm>
          <a:prstGeom prst="rect">
            <a:avLst/>
          </a:prstGeom>
        </p:spPr>
      </p:pic>
      <p:pic>
        <p:nvPicPr>
          <p:cNvPr id="3" name="Picture 2">
            <a:extLst>
              <a:ext uri="{FF2B5EF4-FFF2-40B4-BE49-F238E27FC236}">
                <a16:creationId xmlns:a16="http://schemas.microsoft.com/office/drawing/2014/main" id="{99D084EB-466D-C594-7601-D1F5229FD393}"/>
              </a:ext>
            </a:extLst>
          </p:cNvPr>
          <p:cNvPicPr>
            <a:picLocks noChangeAspect="1"/>
          </p:cNvPicPr>
          <p:nvPr/>
        </p:nvPicPr>
        <p:blipFill>
          <a:blip r:embed="rId4"/>
          <a:stretch>
            <a:fillRect/>
          </a:stretch>
        </p:blipFill>
        <p:spPr>
          <a:xfrm>
            <a:off x="2462482" y="2959855"/>
            <a:ext cx="6962235" cy="309094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14FFAD90-1625-A878-8616-EE74B69D3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711" y="156507"/>
            <a:ext cx="1580853" cy="1580853"/>
          </a:xfrm>
          <a:prstGeom prst="rect">
            <a:avLst/>
          </a:prstGeom>
        </p:spPr>
      </p:pic>
    </p:spTree>
    <p:extLst>
      <p:ext uri="{BB962C8B-B14F-4D97-AF65-F5344CB8AC3E}">
        <p14:creationId xmlns:p14="http://schemas.microsoft.com/office/powerpoint/2010/main" val="8953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6" name="Picture 5">
            <a:extLst>
              <a:ext uri="{FF2B5EF4-FFF2-40B4-BE49-F238E27FC236}">
                <a16:creationId xmlns:a16="http://schemas.microsoft.com/office/drawing/2014/main" id="{C48FD72A-D0A8-80A1-22A6-E94CCACC6F41}"/>
              </a:ext>
            </a:extLst>
          </p:cNvPr>
          <p:cNvPicPr>
            <a:picLocks noChangeAspect="1"/>
          </p:cNvPicPr>
          <p:nvPr/>
        </p:nvPicPr>
        <p:blipFill>
          <a:blip r:embed="rId6"/>
          <a:stretch>
            <a:fillRect/>
          </a:stretch>
        </p:blipFill>
        <p:spPr>
          <a:xfrm>
            <a:off x="5087246" y="2282132"/>
            <a:ext cx="5694158" cy="1341236"/>
          </a:xfrm>
          <a:prstGeom prst="rect">
            <a:avLst/>
          </a:prstGeom>
        </p:spPr>
      </p:pic>
    </p:spTree>
    <p:extLst>
      <p:ext uri="{BB962C8B-B14F-4D97-AF65-F5344CB8AC3E}">
        <p14:creationId xmlns:p14="http://schemas.microsoft.com/office/powerpoint/2010/main" val="29068642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853061" y="2171222"/>
            <a:ext cx="6485877" cy="2189895"/>
          </a:xfrm>
          <a:prstGeom prst="rect">
            <a:avLst/>
          </a:prstGeom>
          <a:noFill/>
        </p:spPr>
        <p:txBody>
          <a:bodyPr wrap="square" rtlCol="0">
            <a:spAutoFit/>
          </a:bodyPr>
          <a:lstStyle/>
          <a:p>
            <a:pPr lvl="0" algn="ctr">
              <a:lnSpc>
                <a:spcPct val="150000"/>
              </a:lnSpc>
            </a:pPr>
            <a:r>
              <a:rPr lang="en-US" sz="4800" dirty="0" err="1">
                <a:ln w="0"/>
                <a:effectLst>
                  <a:outerShdw blurRad="38100" dist="19050" dir="2700000" algn="tl" rotWithShape="0">
                    <a:schemeClr val="dk1">
                      <a:alpha val="40000"/>
                    </a:schemeClr>
                  </a:outerShdw>
                </a:effectLst>
              </a:rPr>
              <a:t>Hoạt</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động</a:t>
            </a:r>
            <a:r>
              <a:rPr lang="en-US" sz="4800" dirty="0">
                <a:ln w="0"/>
                <a:effectLst>
                  <a:outerShdw blurRad="38100" dist="19050" dir="2700000" algn="tl" rotWithShape="0">
                    <a:schemeClr val="dk1">
                      <a:alpha val="40000"/>
                    </a:schemeClr>
                  </a:outerShdw>
                </a:effectLst>
              </a:rPr>
              <a:t> 3: </a:t>
            </a:r>
          </a:p>
          <a:p>
            <a:pPr lvl="0" algn="ctr">
              <a:lnSpc>
                <a:spcPct val="150000"/>
              </a:lnSpc>
            </a:pPr>
            <a:r>
              <a:rPr lang="en-US" sz="4800" dirty="0" err="1">
                <a:ln w="0"/>
                <a:effectLst>
                  <a:outerShdw blurRad="38100" dist="19050" dir="2700000" algn="tl" rotWithShape="0">
                    <a:schemeClr val="dk1">
                      <a:alpha val="40000"/>
                    </a:schemeClr>
                  </a:outerShdw>
                </a:effectLst>
              </a:rPr>
              <a:t>Sắm</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vai</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xử</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lí</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tình</a:t>
            </a:r>
            <a:r>
              <a:rPr lang="en-US" sz="4800" dirty="0">
                <a:ln w="0"/>
                <a:effectLst>
                  <a:outerShdw blurRad="38100" dist="19050" dir="2700000" algn="tl" rotWithShape="0">
                    <a:schemeClr val="dk1">
                      <a:alpha val="40000"/>
                    </a:schemeClr>
                  </a:outerShdw>
                </a:effectLst>
              </a:rPr>
              <a:t> </a:t>
            </a:r>
            <a:r>
              <a:rPr lang="en-US" sz="4800" dirty="0" err="1">
                <a:ln w="0"/>
                <a:effectLst>
                  <a:outerShdw blurRad="38100" dist="19050" dir="2700000" algn="tl" rotWithShape="0">
                    <a:schemeClr val="dk1">
                      <a:alpha val="40000"/>
                    </a:schemeClr>
                  </a:outerShdw>
                </a:effectLst>
              </a:rPr>
              <a:t>huống</a:t>
            </a:r>
            <a:endParaRPr kumimoji="0" lang="vi-VN" sz="4800" i="0" u="none" strike="noStrike" kern="1200" normalizeH="0" baseline="0" noProof="0" dirty="0">
              <a:ln w="0"/>
              <a:effectLst>
                <a:outerShdw blurRad="38100" dist="19050" dir="2700000" algn="tl" rotWithShape="0">
                  <a:schemeClr val="dk1">
                    <a:alpha val="40000"/>
                  </a:schemeClr>
                </a:outerShdw>
              </a:effectLst>
              <a:uLnTx/>
              <a:uFillTx/>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1772201" y="114574"/>
            <a:ext cx="8476699" cy="816745"/>
            <a:chOff x="1045470" y="182824"/>
            <a:chExt cx="8652767" cy="816745"/>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7821782"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045470" y="196931"/>
              <a:ext cx="8652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66"/>
                  </a:solidFill>
                  <a:latin typeface="Calibri" panose="020F0502020204030204"/>
                  <a:cs typeface="Arial" panose="020B0604020202020204" pitchFamily="34" charset="0"/>
                </a:rPr>
                <a:t>Đóng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vai</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xử</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lý</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các</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tình</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huống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sau</a:t>
              </a:r>
              <a:r>
                <a:rPr lang="en-US" sz="4000" b="1" dirty="0">
                  <a:solidFill>
                    <a:srgbClr val="FF0066"/>
                  </a:solidFill>
                  <a:latin typeface="Calibri" panose="020F0502020204030204"/>
                  <a:cs typeface="Arial" panose="020B0604020202020204" pitchFamily="34" charset="0"/>
                </a:rPr>
                <a:t>:</a:t>
              </a:r>
              <a:endParaRPr kumimoji="0" lang="en-US" sz="4000" b="1" i="0" u="none" strike="noStrike" kern="1200" cap="none" spc="0" normalizeH="0" baseline="0" noProof="0" dirty="0">
                <a:ln>
                  <a:noFill/>
                </a:ln>
                <a:solidFill>
                  <a:srgbClr val="FF0066"/>
                </a:solidFill>
                <a:effectLst/>
                <a:uLnTx/>
                <a:uFillTx/>
                <a:latin typeface="Calibri" panose="020F0502020204030204"/>
                <a:ea typeface="+mn-ea"/>
                <a:cs typeface="Arial" panose="020B0604020202020204" pitchFamily="34" charset="0"/>
              </a:endParaRPr>
            </a:p>
          </p:txBody>
        </p:sp>
      </p:grpSp>
      <p:pic>
        <p:nvPicPr>
          <p:cNvPr id="13" name="Picture 12">
            <a:extLst>
              <a:ext uri="{FF2B5EF4-FFF2-40B4-BE49-F238E27FC236}">
                <a16:creationId xmlns:a16="http://schemas.microsoft.com/office/drawing/2014/main" id="{B6AB5471-2B56-FF4B-9C98-9EF7A049FF34}"/>
              </a:ext>
            </a:extLst>
          </p:cNvPr>
          <p:cNvPicPr>
            <a:picLocks noChangeAspect="1"/>
          </p:cNvPicPr>
          <p:nvPr/>
        </p:nvPicPr>
        <p:blipFill>
          <a:blip r:embed="rId3"/>
          <a:stretch>
            <a:fillRect/>
          </a:stretch>
        </p:blipFill>
        <p:spPr>
          <a:xfrm>
            <a:off x="1766887" y="1704975"/>
            <a:ext cx="8529638" cy="3604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427</Words>
  <Application>Microsoft Office PowerPoint</Application>
  <PresentationFormat>Widescreen</PresentationFormat>
  <Paragraphs>51</Paragraphs>
  <Slides>22</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  SVN-Poky's</vt:lpstr>
      <vt:lpstr>Arial</vt:lpstr>
      <vt:lpstr>Arial-Rounded</vt:lpstr>
      <vt:lpstr>Calibri</vt:lpstr>
      <vt:lpstr>Calibri Light</vt:lpstr>
      <vt:lpstr>SVN-Poky's</vt:lpstr>
      <vt:lpstr>Times New Roman</vt:lpstr>
      <vt:lpstr>UVN Banh Mi</vt:lpstr>
      <vt:lpstr>1_Office Theme</vt:lpstr>
      <vt:lpstr>Chủ đề Office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2023-11-29T06:10:23Z</dcterms:created>
  <dcterms:modified xsi:type="dcterms:W3CDTF">2026-02-07T02:58:30Z</dcterms:modified>
</cp:coreProperties>
</file>