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 id="2147483730" r:id="rId4"/>
    <p:sldMasterId id="2147483740" r:id="rId5"/>
  </p:sldMasterIdLst>
  <p:notesMasterIdLst>
    <p:notesMasterId r:id="rId27"/>
  </p:notesMasterIdLst>
  <p:sldIdLst>
    <p:sldId id="259" r:id="rId6"/>
    <p:sldId id="378" r:id="rId7"/>
    <p:sldId id="257" r:id="rId8"/>
    <p:sldId id="370" r:id="rId9"/>
    <p:sldId id="3436" r:id="rId10"/>
    <p:sldId id="3435" r:id="rId11"/>
    <p:sldId id="382" r:id="rId12"/>
    <p:sldId id="379" r:id="rId13"/>
    <p:sldId id="381" r:id="rId14"/>
    <p:sldId id="371" r:id="rId15"/>
    <p:sldId id="3437" r:id="rId16"/>
    <p:sldId id="3429" r:id="rId17"/>
    <p:sldId id="2763" r:id="rId18"/>
    <p:sldId id="376" r:id="rId19"/>
    <p:sldId id="3431" r:id="rId20"/>
    <p:sldId id="3432" r:id="rId21"/>
    <p:sldId id="3433" r:id="rId22"/>
    <p:sldId id="3434" r:id="rId23"/>
    <p:sldId id="503" r:id="rId24"/>
    <p:sldId id="305" r:id="rId25"/>
    <p:sldId id="3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0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BAC4-567E-4033-95B7-AE481EB1704B}" type="datetimeFigureOut">
              <a:rPr lang="en-US" smtClean="0"/>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670F0-789D-4029-9E54-76566462D997}" type="slidenum">
              <a:rPr lang="en-US" smtClean="0"/>
              <a:t>‹#›</a:t>
            </a:fld>
            <a:endParaRPr lang="en-US"/>
          </a:p>
        </p:txBody>
      </p:sp>
    </p:spTree>
    <p:extLst>
      <p:ext uri="{BB962C8B-B14F-4D97-AF65-F5344CB8AC3E}">
        <p14:creationId xmlns:p14="http://schemas.microsoft.com/office/powerpoint/2010/main" val="38843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1201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EF57-F42D-AD1C-BF15-6876ED5B8D0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05D36E1-9E9C-7EAB-E8E7-1178E655E5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7A38EB-2262-947A-FFF5-4D1301CCC45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F6CB62C-DCB9-1F04-3169-845413CD83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706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0291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17117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81403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6692-CBB5-566E-3374-127169F79CF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AEACBEC-2F7F-7734-9034-F52D282337E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DE2809B-E7DC-04EB-6863-9F4E1391CCA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8C04F1D-C62B-3DDC-65A5-87BB579A09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55342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37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8485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9343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75135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429348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567215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7273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19498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9911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62496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5774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9675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83459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07665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6/4/2026</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1984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32470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205192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085945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369013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892654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873376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42141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3155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04414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15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974021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2026/6/4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503119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2026/6/4</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7560170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2026/6/4</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28323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2026/6/4</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06786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2026/6/4</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140828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2026/6/4</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4936884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2026/6/4</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3595525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0588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2026/6/4</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8877570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2026/6/4</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726368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2026/6/4</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5884465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04710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33162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1247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94356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51594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90431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7042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041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90061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22189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9258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2026/6/4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9274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563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87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587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8324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77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6900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525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6/4/2026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022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microsoft.com/office/2007/relationships/hdphoto" Target="../media/hdphoto1.wdp"/><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4.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7.jpeg"/><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CFFFB469-CA56-D37A-C0AD-C626D0D704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4414" y="238752"/>
            <a:ext cx="1708290" cy="1708290"/>
          </a:xfrm>
          <a:prstGeom prst="rect">
            <a:avLst/>
          </a:prstGeom>
        </p:spPr>
      </p:pic>
    </p:spTree>
    <p:extLst>
      <p:ext uri="{BB962C8B-B14F-4D97-AF65-F5344CB8AC3E}">
        <p14:creationId xmlns:p14="http://schemas.microsoft.com/office/powerpoint/2010/main" val="114676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6/4/2026</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2367613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12703212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256965121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79257509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15.sv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9.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sv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3.png"/><Relationship Id="rId1" Type="http://schemas.openxmlformats.org/officeDocument/2006/relationships/slideLayout" Target="../slideLayouts/slideLayout44.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30.svg"/><Relationship Id="rId4" Type="http://schemas.openxmlformats.org/officeDocument/2006/relationships/image" Target="../media/image15.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30.svg"/><Relationship Id="rId4" Type="http://schemas.openxmlformats.org/officeDocument/2006/relationships/image" Target="../media/image15.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5" y="3954780"/>
            <a:ext cx="3488242" cy="2705793"/>
          </a:xfrm>
          <a:prstGeom prst="rect">
            <a:avLst/>
          </a:prstGeom>
        </p:spPr>
      </p:pic>
      <p:pic>
        <p:nvPicPr>
          <p:cNvPr id="5" name="Picture 4" descr="A green and orange letters&#10;&#10;AI-generated content may be incorrect.">
            <a:extLst>
              <a:ext uri="{FF2B5EF4-FFF2-40B4-BE49-F238E27FC236}">
                <a16:creationId xmlns:a16="http://schemas.microsoft.com/office/drawing/2014/main" id="{02A22EF3-2482-899F-DCEB-5CD56558D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890" y="2495451"/>
            <a:ext cx="7025986" cy="1844992"/>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4" name="Picture 3" descr="A red and green text&#10;&#10;AI-generated content may be incorrect.">
            <a:extLst>
              <a:ext uri="{FF2B5EF4-FFF2-40B4-BE49-F238E27FC236}">
                <a16:creationId xmlns:a16="http://schemas.microsoft.com/office/drawing/2014/main" id="{688AC0E6-51CB-598A-8EED-59377EC49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609" y="2476347"/>
            <a:ext cx="4973089" cy="4077079"/>
          </a:xfrm>
          <a:prstGeom prst="rect">
            <a:avLst/>
          </a:prstGeom>
        </p:spPr>
      </p:pic>
    </p:spTree>
    <p:extLst>
      <p:ext uri="{BB962C8B-B14F-4D97-AF65-F5344CB8AC3E}">
        <p14:creationId xmlns:p14="http://schemas.microsoft.com/office/powerpoint/2010/main" val="402729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FCFCB-1B69-7425-B1FE-313E03611BF3}"/>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C6A7CD3B-7DB4-B371-A5E7-8B34F9FF14F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sp>
        <p:nvSpPr>
          <p:cNvPr id="2" name="Rectangle: Rounded Corners 1">
            <a:extLst>
              <a:ext uri="{FF2B5EF4-FFF2-40B4-BE49-F238E27FC236}">
                <a16:creationId xmlns:a16="http://schemas.microsoft.com/office/drawing/2014/main" id="{58BAB93C-E863-2483-41E5-8E1959764F5B}"/>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9E0FC34-6C2C-4D0A-9D07-62009AA34D5B}"/>
              </a:ext>
            </a:extLst>
          </p:cNvPr>
          <p:cNvSpPr/>
          <p:nvPr/>
        </p:nvSpPr>
        <p:spPr>
          <a:xfrm>
            <a:off x="400050" y="169150"/>
            <a:ext cx="11572875" cy="830975"/>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a:solidFill>
                  <a:prstClr val="black"/>
                </a:solidFill>
                <a:latin typeface="Calibri" panose="020F0502020204030204"/>
              </a:rPr>
              <a:t>Bạn nào tự giác, bạn nào chưa tự giác học tập? Vì sao?</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34DFD5-CB79-ECB0-0824-A8BF59518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318" y="1140903"/>
            <a:ext cx="2932057" cy="2608119"/>
          </a:xfrm>
          <a:prstGeom prst="rect">
            <a:avLst/>
          </a:prstGeom>
        </p:spPr>
      </p:pic>
      <p:pic>
        <p:nvPicPr>
          <p:cNvPr id="5" name="Picture 4">
            <a:extLst>
              <a:ext uri="{FF2B5EF4-FFF2-40B4-BE49-F238E27FC236}">
                <a16:creationId xmlns:a16="http://schemas.microsoft.com/office/drawing/2014/main" id="{399EC638-D037-536B-307C-E93651C20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8901" y="1140035"/>
            <a:ext cx="2765850" cy="2633124"/>
          </a:xfrm>
          <a:prstGeom prst="rect">
            <a:avLst/>
          </a:prstGeom>
        </p:spPr>
      </p:pic>
      <p:pic>
        <p:nvPicPr>
          <p:cNvPr id="8" name="Picture 7">
            <a:extLst>
              <a:ext uri="{FF2B5EF4-FFF2-40B4-BE49-F238E27FC236}">
                <a16:creationId xmlns:a16="http://schemas.microsoft.com/office/drawing/2014/main" id="{7E82C21F-8E3E-9364-BF4D-C0E37114D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7014" y="997861"/>
            <a:ext cx="2976761" cy="2565896"/>
          </a:xfrm>
          <a:prstGeom prst="rect">
            <a:avLst/>
          </a:prstGeom>
        </p:spPr>
      </p:pic>
      <p:pic>
        <p:nvPicPr>
          <p:cNvPr id="9" name="Picture 8">
            <a:extLst>
              <a:ext uri="{FF2B5EF4-FFF2-40B4-BE49-F238E27FC236}">
                <a16:creationId xmlns:a16="http://schemas.microsoft.com/office/drawing/2014/main" id="{F29DAE37-33C4-BE6F-91E9-2230D95815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672" y="3962400"/>
            <a:ext cx="2833125" cy="2666225"/>
          </a:xfrm>
          <a:prstGeom prst="rect">
            <a:avLst/>
          </a:prstGeom>
        </p:spPr>
      </p:pic>
      <p:pic>
        <p:nvPicPr>
          <p:cNvPr id="10" name="Picture 9">
            <a:extLst>
              <a:ext uri="{FF2B5EF4-FFF2-40B4-BE49-F238E27FC236}">
                <a16:creationId xmlns:a16="http://schemas.microsoft.com/office/drawing/2014/main" id="{CAC81F89-96AB-212F-4D01-041D7388AE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6166" y="3709825"/>
            <a:ext cx="3062445" cy="3148175"/>
          </a:xfrm>
          <a:prstGeom prst="rect">
            <a:avLst/>
          </a:prstGeom>
        </p:spPr>
      </p:pic>
      <p:pic>
        <p:nvPicPr>
          <p:cNvPr id="12" name="Picture 11">
            <a:extLst>
              <a:ext uri="{FF2B5EF4-FFF2-40B4-BE49-F238E27FC236}">
                <a16:creationId xmlns:a16="http://schemas.microsoft.com/office/drawing/2014/main" id="{732F4E96-AE46-D603-88BC-E7CB5B2C22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0474" y="3559650"/>
            <a:ext cx="2976716" cy="3076733"/>
          </a:xfrm>
          <a:prstGeom prst="rect">
            <a:avLst/>
          </a:prstGeom>
        </p:spPr>
      </p:pic>
    </p:spTree>
    <p:extLst>
      <p:ext uri="{BB962C8B-B14F-4D97-AF65-F5344CB8AC3E}">
        <p14:creationId xmlns:p14="http://schemas.microsoft.com/office/powerpoint/2010/main" val="2553304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2" name="Group 1">
            <a:extLst>
              <a:ext uri="{FF2B5EF4-FFF2-40B4-BE49-F238E27FC236}">
                <a16:creationId xmlns:a16="http://schemas.microsoft.com/office/drawing/2014/main" id="{54989885-8BB0-1F85-CF09-054E24ED522C}"/>
              </a:ext>
            </a:extLst>
          </p:cNvPr>
          <p:cNvGrpSpPr/>
          <p:nvPr/>
        </p:nvGrpSpPr>
        <p:grpSpPr>
          <a:xfrm>
            <a:off x="3126780" y="1541146"/>
            <a:ext cx="8761726" cy="4671852"/>
            <a:chOff x="2547661" y="811378"/>
            <a:chExt cx="7842110" cy="4272050"/>
          </a:xfrm>
        </p:grpSpPr>
        <p:sp>
          <p:nvSpPr>
            <p:cNvPr id="3" name="Google Shape;3403;p56">
              <a:extLst>
                <a:ext uri="{FF2B5EF4-FFF2-40B4-BE49-F238E27FC236}">
                  <a16:creationId xmlns:a16="http://schemas.microsoft.com/office/drawing/2014/main" id="{6007418B-B1DB-207F-BB09-0A90AF71B539}"/>
                </a:ext>
              </a:extLst>
            </p:cNvPr>
            <p:cNvSpPr/>
            <p:nvPr/>
          </p:nvSpPr>
          <p:spPr>
            <a:xfrm>
              <a:off x="2547661" y="811378"/>
              <a:ext cx="6918226" cy="3207003"/>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em cần chủ động, tích cực trong học tập; không nên học tập một cách đối phó, chỉ học khi có người khác giám sát, nhắc nhở,... để đạt kết quả cao trong học tập.</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E85F608C-17F4-5B54-A471-FCE3035BD3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45" b="92955" l="10000" r="90000">
                          <a14:foregroundMark x1="47727" y1="49318" x2="47727" y2="49318"/>
                          <a14:foregroundMark x1="33864" y1="90682" x2="33864" y2="90682"/>
                          <a14:foregroundMark x1="56591" y1="91591" x2="56591" y2="91591"/>
                          <a14:foregroundMark x1="34091" y1="92727" x2="34091" y2="92727"/>
                          <a14:foregroundMark x1="57727" y1="92955" x2="57727" y2="92955"/>
                          <a14:foregroundMark x1="48409" y1="9545" x2="48409" y2="9545"/>
                        </a14:backgroundRemoval>
                      </a14:imgEffect>
                    </a14:imgLayer>
                  </a14:imgProps>
                </a:ext>
                <a:ext uri="{28A0092B-C50C-407E-A947-70E740481C1C}">
                  <a14:useLocalDpi xmlns:a14="http://schemas.microsoft.com/office/drawing/2010/main" val="0"/>
                </a:ext>
              </a:extLst>
            </a:blip>
            <a:srcRect/>
            <a:stretch>
              <a:fillRect/>
            </a:stretch>
          </p:blipFill>
          <p:spPr bwMode="auto">
            <a:xfrm>
              <a:off x="8580021" y="3273678"/>
              <a:ext cx="1809750" cy="18097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775" y="3314701"/>
            <a:ext cx="4522236" cy="36145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logo&#10;&#10;AI-generated content may be incorrect.">
            <a:extLst>
              <a:ext uri="{FF2B5EF4-FFF2-40B4-BE49-F238E27FC236}">
                <a16:creationId xmlns:a16="http://schemas.microsoft.com/office/drawing/2014/main" id="{805949CE-6883-3C4F-6653-8DC85955C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3359" y="308610"/>
            <a:ext cx="5383067" cy="1551618"/>
          </a:xfrm>
          <a:prstGeom prst="rect">
            <a:avLst/>
          </a:prstGeom>
        </p:spPr>
      </p:pic>
    </p:spTree>
    <p:extLst>
      <p:ext uri="{BB962C8B-B14F-4D97-AF65-F5344CB8AC3E}">
        <p14:creationId xmlns:p14="http://schemas.microsoft.com/office/powerpoint/2010/main" val="41353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7EA1DD61-1E81-CCC6-50FB-A36C2147D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414" y="1441723"/>
            <a:ext cx="8167836" cy="4763149"/>
          </a:xfrm>
          <a:prstGeom prst="rect">
            <a:avLst/>
          </a:prstGeom>
        </p:spPr>
      </p:pic>
      <p:sp>
        <p:nvSpPr>
          <p:cNvPr id="6" name="TextBox 5">
            <a:extLst>
              <a:ext uri="{FF2B5EF4-FFF2-40B4-BE49-F238E27FC236}">
                <a16:creationId xmlns:a16="http://schemas.microsoft.com/office/drawing/2014/main" id="{AC16B7BC-F633-0C14-4B4A-D749FCAF4EB1}"/>
              </a:ext>
            </a:extLst>
          </p:cNvPr>
          <p:cNvSpPr txBox="1"/>
          <p:nvPr/>
        </p:nvSpPr>
        <p:spPr>
          <a:xfrm>
            <a:off x="1236438" y="587107"/>
            <a:ext cx="10174512" cy="584775"/>
          </a:xfrm>
          <a:prstGeom prst="rect">
            <a:avLst/>
          </a:prstGeom>
          <a:noFill/>
        </p:spPr>
        <p:txBody>
          <a:bodyPr wrap="square" rtlCol="0">
            <a:spAutoFit/>
          </a:bodyPr>
          <a:lstStyle/>
          <a:p>
            <a:r>
              <a:rPr lang="en-GB" sz="3200" b="1" dirty="0" err="1">
                <a:solidFill>
                  <a:srgbClr val="26333A"/>
                </a:solidFill>
                <a:latin typeface="Lato" panose="020F0502020204030203" pitchFamily="34" charset="0"/>
                <a:cs typeface="Lato" panose="020F0502020204030203" pitchFamily="34" charset="0"/>
              </a:rPr>
              <a:t>Em</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đã</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tự</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giác</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học</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tập</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chưa</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Hãy</a:t>
            </a:r>
            <a:r>
              <a:rPr lang="en-GB" sz="3200" b="1" dirty="0">
                <a:solidFill>
                  <a:srgbClr val="26333A"/>
                </a:solidFill>
                <a:latin typeface="Lato" panose="020F0502020204030203" pitchFamily="34" charset="0"/>
                <a:cs typeface="Lato" panose="020F0502020204030203" pitchFamily="34" charset="0"/>
              </a:rPr>
              <a:t> chia </a:t>
            </a:r>
            <a:r>
              <a:rPr lang="en-GB" sz="3200" b="1" dirty="0" err="1">
                <a:solidFill>
                  <a:srgbClr val="26333A"/>
                </a:solidFill>
                <a:latin typeface="Lato" panose="020F0502020204030203" pitchFamily="34" charset="0"/>
                <a:cs typeface="Lato" panose="020F0502020204030203" pitchFamily="34" charset="0"/>
              </a:rPr>
              <a:t>sẻ</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với</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các</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bạn</a:t>
            </a:r>
            <a:r>
              <a:rPr lang="en-GB" sz="3200" b="1" dirty="0">
                <a:solidFill>
                  <a:srgbClr val="26333A"/>
                </a:solidFill>
                <a:latin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6433A53B-3F71-2C95-D3C3-0B35BEB36C39}"/>
              </a:ext>
            </a:extLst>
          </p:cNvPr>
          <p:cNvPicPr>
            <a:picLocks noChangeAspect="1"/>
          </p:cNvPicPr>
          <p:nvPr/>
        </p:nvPicPr>
        <p:blipFill>
          <a:blip r:embed="rId4"/>
          <a:stretch>
            <a:fillRect/>
          </a:stretch>
        </p:blipFill>
        <p:spPr>
          <a:xfrm>
            <a:off x="3186008" y="2586551"/>
            <a:ext cx="6791533" cy="1322947"/>
          </a:xfrm>
          <a:prstGeom prst="rect">
            <a:avLst/>
          </a:prstGeom>
        </p:spPr>
      </p:pic>
    </p:spTree>
    <p:extLst>
      <p:ext uri="{BB962C8B-B14F-4D97-AF65-F5344CB8AC3E}">
        <p14:creationId xmlns:p14="http://schemas.microsoft.com/office/powerpoint/2010/main" val="1636191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40B754B8-D840-D4F5-DC92-057221D68874}"/>
              </a:ext>
            </a:extLst>
          </p:cNvPr>
          <p:cNvGrpSpPr/>
          <p:nvPr/>
        </p:nvGrpSpPr>
        <p:grpSpPr>
          <a:xfrm>
            <a:off x="4788360" y="1523999"/>
            <a:ext cx="7060740" cy="4333875"/>
            <a:chOff x="6488431" y="3071819"/>
            <a:chExt cx="4398643" cy="2128831"/>
          </a:xfrm>
        </p:grpSpPr>
        <p:grpSp>
          <p:nvGrpSpPr>
            <p:cNvPr id="8" name="Nhóm 31">
              <a:extLst>
                <a:ext uri="{FF2B5EF4-FFF2-40B4-BE49-F238E27FC236}">
                  <a16:creationId xmlns:a16="http://schemas.microsoft.com/office/drawing/2014/main" id="{A1F177B9-15AC-EA27-373C-02ACE714B9F4}"/>
                </a:ext>
              </a:extLst>
            </p:cNvPr>
            <p:cNvGrpSpPr/>
            <p:nvPr/>
          </p:nvGrpSpPr>
          <p:grpSpPr>
            <a:xfrm>
              <a:off x="6488431" y="3071819"/>
              <a:ext cx="4398643" cy="2128831"/>
              <a:chOff x="1922830" y="773002"/>
              <a:chExt cx="5400981" cy="1282973"/>
            </a:xfrm>
          </p:grpSpPr>
          <p:sp>
            <p:nvSpPr>
              <p:cNvPr id="10" name="Freeform: Shape 34">
                <a:extLst>
                  <a:ext uri="{FF2B5EF4-FFF2-40B4-BE49-F238E27FC236}">
                    <a16:creationId xmlns:a16="http://schemas.microsoft.com/office/drawing/2014/main" id="{1BFBBD90-3FF0-E1F5-9B90-4E7EBFF6087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1" name="Freeform: Shape 35">
                <a:extLst>
                  <a:ext uri="{FF2B5EF4-FFF2-40B4-BE49-F238E27FC236}">
                    <a16:creationId xmlns:a16="http://schemas.microsoft.com/office/drawing/2014/main" id="{31D485BC-EB4D-527F-13AB-0A9CE3005C05}"/>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9" name="TextBox 8">
              <a:extLst>
                <a:ext uri="{FF2B5EF4-FFF2-40B4-BE49-F238E27FC236}">
                  <a16:creationId xmlns:a16="http://schemas.microsoft.com/office/drawing/2014/main" id="{DA313AE1-462B-0430-B0EC-26DFAE398ED5}"/>
                </a:ext>
              </a:extLst>
            </p:cNvPr>
            <p:cNvSpPr txBox="1"/>
            <p:nvPr/>
          </p:nvSpPr>
          <p:spPr>
            <a:xfrm>
              <a:off x="6825132" y="3312575"/>
              <a:ext cx="3785744" cy="17694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Gợi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Lan ơi, cất truyện đi, ra học Thể dục cùng cả lớp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Lan ơi, không nên trốn giờ Thể dục như vậy!</a:t>
              </a:r>
            </a:p>
          </p:txBody>
        </p:sp>
      </p:grpSp>
      <p:pic>
        <p:nvPicPr>
          <p:cNvPr id="4" name="Picture 3">
            <a:extLst>
              <a:ext uri="{FF2B5EF4-FFF2-40B4-BE49-F238E27FC236}">
                <a16:creationId xmlns:a16="http://schemas.microsoft.com/office/drawing/2014/main" id="{FA3412D4-47CB-64A0-0746-C706D2F77457}"/>
              </a:ext>
            </a:extLst>
          </p:cNvPr>
          <p:cNvPicPr>
            <a:picLocks noChangeAspect="1"/>
          </p:cNvPicPr>
          <p:nvPr/>
        </p:nvPicPr>
        <p:blipFill>
          <a:blip r:embed="rId2"/>
          <a:stretch>
            <a:fillRect/>
          </a:stretch>
        </p:blipFill>
        <p:spPr>
          <a:xfrm>
            <a:off x="304800" y="2438400"/>
            <a:ext cx="4461344" cy="2491146"/>
          </a:xfrm>
          <a:prstGeom prst="rect">
            <a:avLst/>
          </a:prstGeom>
        </p:spPr>
      </p:pic>
    </p:spTree>
    <p:extLst>
      <p:ext uri="{BB962C8B-B14F-4D97-AF65-F5344CB8AC3E}">
        <p14:creationId xmlns:p14="http://schemas.microsoft.com/office/powerpoint/2010/main" val="140488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2" name="Group 1">
            <a:extLst>
              <a:ext uri="{FF2B5EF4-FFF2-40B4-BE49-F238E27FC236}">
                <a16:creationId xmlns:a16="http://schemas.microsoft.com/office/drawing/2014/main" id="{54989885-8BB0-1F85-CF09-054E24ED522C}"/>
              </a:ext>
            </a:extLst>
          </p:cNvPr>
          <p:cNvGrpSpPr/>
          <p:nvPr/>
        </p:nvGrpSpPr>
        <p:grpSpPr>
          <a:xfrm>
            <a:off x="2966760" y="752476"/>
            <a:ext cx="8761726" cy="4671852"/>
            <a:chOff x="2547661" y="811378"/>
            <a:chExt cx="7842110" cy="4272050"/>
          </a:xfrm>
        </p:grpSpPr>
        <p:sp>
          <p:nvSpPr>
            <p:cNvPr id="3" name="Google Shape;3403;p56">
              <a:extLst>
                <a:ext uri="{FF2B5EF4-FFF2-40B4-BE49-F238E27FC236}">
                  <a16:creationId xmlns:a16="http://schemas.microsoft.com/office/drawing/2014/main" id="{6007418B-B1DB-207F-BB09-0A90AF71B539}"/>
                </a:ext>
              </a:extLst>
            </p:cNvPr>
            <p:cNvSpPr/>
            <p:nvPr/>
          </p:nvSpPr>
          <p:spPr>
            <a:xfrm>
              <a:off x="2547661" y="811378"/>
              <a:ext cx="6918226" cy="3207003"/>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Cần tích cực tham gia đầy đủ các giờ học, hoạt động giữa giờ.</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E85F608C-17F4-5B54-A471-FCE3035BD3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45" b="92955" l="10000" r="90000">
                          <a14:foregroundMark x1="47727" y1="49318" x2="47727" y2="49318"/>
                          <a14:foregroundMark x1="33864" y1="90682" x2="33864" y2="90682"/>
                          <a14:foregroundMark x1="56591" y1="91591" x2="56591" y2="91591"/>
                          <a14:foregroundMark x1="34091" y1="92727" x2="34091" y2="92727"/>
                          <a14:foregroundMark x1="57727" y1="92955" x2="57727" y2="92955"/>
                          <a14:foregroundMark x1="48409" y1="9545" x2="48409" y2="9545"/>
                        </a14:backgroundRemoval>
                      </a14:imgEffect>
                    </a14:imgLayer>
                  </a14:imgProps>
                </a:ext>
                <a:ext uri="{28A0092B-C50C-407E-A947-70E740481C1C}">
                  <a14:useLocalDpi xmlns:a14="http://schemas.microsoft.com/office/drawing/2010/main" val="0"/>
                </a:ext>
              </a:extLst>
            </a:blip>
            <a:srcRect/>
            <a:stretch>
              <a:fillRect/>
            </a:stretch>
          </p:blipFill>
          <p:spPr bwMode="auto">
            <a:xfrm>
              <a:off x="8580021" y="3273678"/>
              <a:ext cx="1809750" cy="18097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775" y="3314701"/>
            <a:ext cx="4522236" cy="361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5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13" name="Group 12">
            <a:extLst>
              <a:ext uri="{FF2B5EF4-FFF2-40B4-BE49-F238E27FC236}">
                <a16:creationId xmlns:a16="http://schemas.microsoft.com/office/drawing/2014/main" id="{C7F77E19-8679-7A93-8A9F-0DE3898A4D36}"/>
              </a:ext>
            </a:extLst>
          </p:cNvPr>
          <p:cNvGrpSpPr/>
          <p:nvPr/>
        </p:nvGrpSpPr>
        <p:grpSpPr>
          <a:xfrm>
            <a:off x="3334896" y="1181100"/>
            <a:ext cx="7876029" cy="2264525"/>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36180" y="3280206"/>
              <a:ext cx="3929367" cy="191288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C</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hia sẻ cách rèn luyện thói quen tự giác học tập.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8071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2" name="Group 1">
            <a:extLst>
              <a:ext uri="{FF2B5EF4-FFF2-40B4-BE49-F238E27FC236}">
                <a16:creationId xmlns:a16="http://schemas.microsoft.com/office/drawing/2014/main" id="{54989885-8BB0-1F85-CF09-054E24ED522C}"/>
              </a:ext>
            </a:extLst>
          </p:cNvPr>
          <p:cNvGrpSpPr/>
          <p:nvPr/>
        </p:nvGrpSpPr>
        <p:grpSpPr>
          <a:xfrm>
            <a:off x="2966760" y="485775"/>
            <a:ext cx="8761726" cy="4938553"/>
            <a:chOff x="2547661" y="811378"/>
            <a:chExt cx="7842110" cy="4272050"/>
          </a:xfrm>
        </p:grpSpPr>
        <p:sp>
          <p:nvSpPr>
            <p:cNvPr id="3" name="Google Shape;3403;p56">
              <a:extLst>
                <a:ext uri="{FF2B5EF4-FFF2-40B4-BE49-F238E27FC236}">
                  <a16:creationId xmlns:a16="http://schemas.microsoft.com/office/drawing/2014/main" id="{6007418B-B1DB-207F-BB09-0A90AF71B539}"/>
                </a:ext>
              </a:extLst>
            </p:cNvPr>
            <p:cNvSpPr/>
            <p:nvPr/>
          </p:nvSpPr>
          <p:spPr>
            <a:xfrm>
              <a:off x="2547661" y="811378"/>
              <a:ext cx="6918226" cy="3207003"/>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em cần thực hiện thói quen tự giác học tập để đạt kết quả cao trong học tập.</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E85F608C-17F4-5B54-A471-FCE3035BD3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45" b="92955" l="10000" r="90000">
                          <a14:foregroundMark x1="47727" y1="49318" x2="47727" y2="49318"/>
                          <a14:foregroundMark x1="33864" y1="90682" x2="33864" y2="90682"/>
                          <a14:foregroundMark x1="56591" y1="91591" x2="56591" y2="91591"/>
                          <a14:foregroundMark x1="34091" y1="92727" x2="34091" y2="92727"/>
                          <a14:foregroundMark x1="57727" y1="92955" x2="57727" y2="92955"/>
                          <a14:foregroundMark x1="48409" y1="9545" x2="48409" y2="9545"/>
                        </a14:backgroundRemoval>
                      </a14:imgEffect>
                    </a14:imgLayer>
                  </a14:imgProps>
                </a:ext>
                <a:ext uri="{28A0092B-C50C-407E-A947-70E740481C1C}">
                  <a14:useLocalDpi xmlns:a14="http://schemas.microsoft.com/office/drawing/2010/main" val="0"/>
                </a:ext>
              </a:extLst>
            </a:blip>
            <a:srcRect/>
            <a:stretch>
              <a:fillRect/>
            </a:stretch>
          </p:blipFill>
          <p:spPr bwMode="auto">
            <a:xfrm>
              <a:off x="8580021" y="3273678"/>
              <a:ext cx="1809750" cy="18097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775" y="3314701"/>
            <a:ext cx="4522236" cy="361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25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665BD5-44D7-BADB-1E47-3D7391DA8A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898079" y="1561928"/>
            <a:ext cx="3168352" cy="4629151"/>
          </a:xfrm>
          <a:prstGeom prst="rect">
            <a:avLst/>
          </a:prstGeom>
        </p:spPr>
      </p:pic>
      <p:sp>
        <p:nvSpPr>
          <p:cNvPr id="5" name="TextBox 4">
            <a:extLst>
              <a:ext uri="{FF2B5EF4-FFF2-40B4-BE49-F238E27FC236}">
                <a16:creationId xmlns:a16="http://schemas.microsoft.com/office/drawing/2014/main" id="{D781F4FB-0270-5376-0A0D-372AAC8594C7}"/>
              </a:ext>
            </a:extLst>
          </p:cNvPr>
          <p:cNvSpPr txBox="1"/>
          <p:nvPr/>
        </p:nvSpPr>
        <p:spPr>
          <a:xfrm>
            <a:off x="3981450" y="1923678"/>
            <a:ext cx="7581900" cy="1938992"/>
          </a:xfrm>
          <a:prstGeom prst="rect">
            <a:avLst/>
          </a:prstGeom>
          <a:noFill/>
        </p:spPr>
        <p:txBody>
          <a:bodyPr wrap="square" rtlCol="0">
            <a:spAutoFit/>
          </a:bodyPr>
          <a:lstStyle/>
          <a:p>
            <a:pPr algn="ctr"/>
            <a:r>
              <a:rPr lang="en-US" sz="4000" dirty="0" err="1">
                <a:solidFill>
                  <a:srgbClr val="0199DB"/>
                </a:solidFill>
                <a:latin typeface="Calibri" panose="020F0502020204030204" pitchFamily="34" charset="0"/>
                <a:cs typeface="Calibri" panose="020F0502020204030204" pitchFamily="34" charset="0"/>
              </a:rPr>
              <a:t>Em</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luôn</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tự</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giác</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học</a:t>
            </a:r>
            <a:r>
              <a:rPr lang="en-US" sz="4000" dirty="0">
                <a:solidFill>
                  <a:srgbClr val="0199DB"/>
                </a:solidFill>
                <a:latin typeface="Calibri" panose="020F0502020204030204" pitchFamily="34" charset="0"/>
                <a:cs typeface="Calibri" panose="020F0502020204030204" pitchFamily="34" charset="0"/>
              </a:rPr>
              <a:t> </a:t>
            </a:r>
            <a:r>
              <a:rPr lang="en-US" sz="4000" dirty="0" err="1">
                <a:solidFill>
                  <a:srgbClr val="0199DB"/>
                </a:solidFill>
                <a:latin typeface="Calibri" panose="020F0502020204030204" pitchFamily="34" charset="0"/>
                <a:cs typeface="Calibri" panose="020F0502020204030204" pitchFamily="34" charset="0"/>
              </a:rPr>
              <a:t>hành</a:t>
            </a:r>
            <a:endParaRPr lang="vi-VN" sz="4000" dirty="0">
              <a:solidFill>
                <a:srgbClr val="0199DB"/>
              </a:solidFill>
              <a:latin typeface="Calibri" panose="020F0502020204030204" pitchFamily="34" charset="0"/>
              <a:cs typeface="Calibri" panose="020F0502020204030204" pitchFamily="34" charset="0"/>
            </a:endParaRPr>
          </a:p>
          <a:p>
            <a:pPr algn="ctr"/>
            <a:r>
              <a:rPr lang="en-US" sz="4000" dirty="0" err="1">
                <a:solidFill>
                  <a:srgbClr val="DA098C"/>
                </a:solidFill>
                <a:latin typeface="Calibri" panose="020F0502020204030204" pitchFamily="34" charset="0"/>
                <a:cs typeface="Calibri" panose="020F0502020204030204" pitchFamily="34" charset="0"/>
              </a:rPr>
              <a:t>Chuyên</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cần</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tích</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cực</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mới</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thành</a:t>
            </a:r>
            <a:r>
              <a:rPr lang="en-US" sz="4000" dirty="0">
                <a:solidFill>
                  <a:srgbClr val="DA098C"/>
                </a:solidFill>
                <a:latin typeface="Calibri" panose="020F0502020204030204" pitchFamily="34" charset="0"/>
                <a:cs typeface="Calibri" panose="020F0502020204030204" pitchFamily="34" charset="0"/>
              </a:rPr>
              <a:t> </a:t>
            </a:r>
          </a:p>
          <a:p>
            <a:pPr algn="ctr"/>
            <a:r>
              <a:rPr lang="en-US" sz="4000" dirty="0" err="1">
                <a:solidFill>
                  <a:srgbClr val="DA098C"/>
                </a:solidFill>
                <a:latin typeface="Calibri" panose="020F0502020204030204" pitchFamily="34" charset="0"/>
                <a:cs typeface="Calibri" panose="020F0502020204030204" pitchFamily="34" charset="0"/>
              </a:rPr>
              <a:t>trò</a:t>
            </a:r>
            <a:r>
              <a:rPr lang="en-US" sz="4000" dirty="0">
                <a:solidFill>
                  <a:srgbClr val="DA098C"/>
                </a:solidFill>
                <a:latin typeface="Calibri" panose="020F0502020204030204" pitchFamily="34" charset="0"/>
                <a:cs typeface="Calibri" panose="020F0502020204030204" pitchFamily="34" charset="0"/>
              </a:rPr>
              <a:t> </a:t>
            </a:r>
            <a:r>
              <a:rPr lang="en-US" sz="4000" dirty="0" err="1">
                <a:solidFill>
                  <a:srgbClr val="DA098C"/>
                </a:solidFill>
                <a:latin typeface="Calibri" panose="020F0502020204030204" pitchFamily="34" charset="0"/>
                <a:cs typeface="Calibri" panose="020F0502020204030204" pitchFamily="34" charset="0"/>
              </a:rPr>
              <a:t>ngoan</a:t>
            </a:r>
            <a:endParaRPr lang="vi-VN" sz="4000" dirty="0">
              <a:solidFill>
                <a:srgbClr val="DA098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6025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500"/>
                                        <p:tgtEl>
                                          <p:spTgt spid="5">
                                            <p:txEl>
                                              <p:pRg st="0" end="0"/>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500"/>
                                        <p:tgtEl>
                                          <p:spTgt spid="5">
                                            <p:txEl>
                                              <p:pRg st="1" end="1"/>
                                            </p:txEl>
                                          </p:spTgt>
                                        </p:tgtEl>
                                      </p:cBhvr>
                                    </p:animEffect>
                                  </p:childTnLst>
                                </p:cTn>
                              </p:par>
                              <p:par>
                                <p:cTn id="17" presetID="10" presetClass="entr" presetSubtype="0" fill="hold" nodeType="withEffect">
                                  <p:stCondLst>
                                    <p:cond delay="300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C26272A-59D4-AD57-0201-8620CDA5629D}"/>
              </a:ext>
            </a:extLst>
          </p:cNvPr>
          <p:cNvGrpSpPr/>
          <p:nvPr/>
        </p:nvGrpSpPr>
        <p:grpSpPr>
          <a:xfrm>
            <a:off x="381683" y="292216"/>
            <a:ext cx="11317258" cy="2114100"/>
            <a:chOff x="381683" y="292216"/>
            <a:chExt cx="11317258" cy="2114100"/>
          </a:xfrm>
        </p:grpSpPr>
        <p:pic>
          <p:nvPicPr>
            <p:cNvPr id="12" name="图片 38">
              <a:extLst>
                <a:ext uri="{FF2B5EF4-FFF2-40B4-BE49-F238E27FC236}">
                  <a16:creationId xmlns:a16="http://schemas.microsoft.com/office/drawing/2014/main" id="{D38E4083-9F79-F22A-271A-D3ADFF7AD0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3" name="TextBox 12">
              <a:extLst>
                <a:ext uri="{FF2B5EF4-FFF2-40B4-BE49-F238E27FC236}">
                  <a16:creationId xmlns:a16="http://schemas.microsoft.com/office/drawing/2014/main" id="{F0F50E17-3879-B964-7A06-D72FE065E727}"/>
                </a:ext>
              </a:extLst>
            </p:cNvPr>
            <p:cNvSpPr txBox="1"/>
            <p:nvPr/>
          </p:nvSpPr>
          <p:spPr>
            <a:xfrm>
              <a:off x="739588" y="660652"/>
              <a:ext cx="10959353" cy="1200329"/>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Vì sao mèo đen và mèo vàng trong bài hát lại được cô yêu, bạn quý, mẹ khen?</a:t>
              </a:r>
              <a:endParaRPr lang="en-US" sz="3600" b="1" dirty="0">
                <a:solidFill>
                  <a:srgbClr val="00206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F842DD2-9C12-3FF1-D35F-BE2C997B453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68299" y="2202266"/>
            <a:ext cx="3768011" cy="4776736"/>
          </a:xfrm>
          <a:prstGeom prst="rect">
            <a:avLst/>
          </a:prstGeom>
        </p:spPr>
      </p:pic>
      <p:pic>
        <p:nvPicPr>
          <p:cNvPr id="21" name="Picture 20">
            <a:extLst>
              <a:ext uri="{FF2B5EF4-FFF2-40B4-BE49-F238E27FC236}">
                <a16:creationId xmlns:a16="http://schemas.microsoft.com/office/drawing/2014/main" id="{C5DCEBC3-2DEA-D68B-C309-0345F90CA9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285897" y="1771651"/>
            <a:ext cx="9410928" cy="4933950"/>
          </a:xfrm>
          <a:prstGeom prst="rect">
            <a:avLst/>
          </a:prstGeom>
        </p:spPr>
      </p:pic>
      <p:sp>
        <p:nvSpPr>
          <p:cNvPr id="22" name="TextBox 21">
            <a:extLst>
              <a:ext uri="{FF2B5EF4-FFF2-40B4-BE49-F238E27FC236}">
                <a16:creationId xmlns:a16="http://schemas.microsoft.com/office/drawing/2014/main" id="{F4F51BC8-EA84-0695-AEFD-7AC8BA4C920F}"/>
              </a:ext>
            </a:extLst>
          </p:cNvPr>
          <p:cNvSpPr txBox="1"/>
          <p:nvPr/>
        </p:nvSpPr>
        <p:spPr>
          <a:xfrm>
            <a:off x="4400550" y="3030785"/>
            <a:ext cx="7250766"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Hai chú mèo trong bài hát rất chăm chỉ học hành, siêng năng làm việc nhà nên được mọi người yêu quý, em cần học tập những thói quen tốt của </a:t>
            </a:r>
            <a:endParaRPr lang="en-US" sz="3200" b="1" dirty="0">
              <a:solidFill>
                <a:srgbClr val="002060"/>
              </a:solidFill>
              <a:latin typeface="Cambria" panose="02040503050406030204" pitchFamily="18" charset="0"/>
              <a:ea typeface="Cambria" panose="02040503050406030204" pitchFamily="18" charset="0"/>
            </a:endParaRPr>
          </a:p>
          <a:p>
            <a:pPr algn="ctr"/>
            <a:r>
              <a:rPr lang="vi-VN" sz="3200" b="1" dirty="0">
                <a:solidFill>
                  <a:srgbClr val="002060"/>
                </a:solidFill>
                <a:latin typeface="Cambria" panose="02040503050406030204" pitchFamily="18" charset="0"/>
                <a:ea typeface="Cambria" panose="02040503050406030204" pitchFamily="18" charset="0"/>
              </a:rPr>
              <a:t>hai chú mèo này.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0202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5FBE69-D3A1-AE5C-0231-E6425A0BE04E}"/>
              </a:ext>
            </a:extLst>
          </p:cNvPr>
          <p:cNvPicPr>
            <a:picLocks noChangeAspect="1"/>
          </p:cNvPicPr>
          <p:nvPr/>
        </p:nvPicPr>
        <p:blipFill>
          <a:blip r:embed="rId8"/>
          <a:stretch>
            <a:fillRect/>
          </a:stretch>
        </p:blipFill>
        <p:spPr>
          <a:xfrm>
            <a:off x="2941060" y="2632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pic>
        <p:nvPicPr>
          <p:cNvPr id="2" name="Picture 1">
            <a:extLst>
              <a:ext uri="{FF2B5EF4-FFF2-40B4-BE49-F238E27FC236}">
                <a16:creationId xmlns:a16="http://schemas.microsoft.com/office/drawing/2014/main" id="{4C7EF770-AD05-05E4-5F42-DB7C31BA59E2}"/>
              </a:ext>
            </a:extLst>
          </p:cNvPr>
          <p:cNvPicPr>
            <a:picLocks noChangeAspect="1"/>
          </p:cNvPicPr>
          <p:nvPr/>
        </p:nvPicPr>
        <p:blipFill>
          <a:blip r:embed="rId6"/>
          <a:stretch>
            <a:fillRect/>
          </a:stretch>
        </p:blipFill>
        <p:spPr>
          <a:xfrm>
            <a:off x="4331822" y="1943414"/>
            <a:ext cx="3414056" cy="1542422"/>
          </a:xfrm>
          <a:prstGeom prst="rect">
            <a:avLst/>
          </a:prstGeom>
        </p:spPr>
      </p:pic>
      <p:sp>
        <p:nvSpPr>
          <p:cNvPr id="6" name="TextBox 5">
            <a:extLst>
              <a:ext uri="{FF2B5EF4-FFF2-40B4-BE49-F238E27FC236}">
                <a16:creationId xmlns:a16="http://schemas.microsoft.com/office/drawing/2014/main" id="{D60F602B-DA1D-99D0-9D66-BE482B8EA02E}"/>
              </a:ext>
            </a:extLst>
          </p:cNvPr>
          <p:cNvSpPr txBox="1"/>
          <p:nvPr/>
        </p:nvSpPr>
        <p:spPr>
          <a:xfrm>
            <a:off x="3228975" y="101084"/>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057222F5-3725-1F3B-247C-8E90806B02F1}"/>
              </a:ext>
            </a:extLst>
          </p:cNvPr>
          <p:cNvPicPr>
            <a:picLocks noChangeAspect="1"/>
          </p:cNvPicPr>
          <p:nvPr/>
        </p:nvPicPr>
        <p:blipFill>
          <a:blip r:embed="rId7"/>
          <a:stretch>
            <a:fillRect/>
          </a:stretch>
        </p:blipFill>
        <p:spPr>
          <a:xfrm>
            <a:off x="2295588" y="2810510"/>
            <a:ext cx="7334124" cy="2932430"/>
          </a:xfrm>
          <a:prstGeom prst="rect">
            <a:avLst/>
          </a:prstGeom>
        </p:spPr>
      </p:pic>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5" y="3863340"/>
            <a:ext cx="3606124" cy="2797233"/>
          </a:xfrm>
          <a:prstGeom prst="rect">
            <a:avLst/>
          </a:prstGeom>
        </p:spPr>
      </p:pic>
      <p:pic>
        <p:nvPicPr>
          <p:cNvPr id="5" name="Picture 4" descr="A green and orange letters&#10;&#10;AI-generated content may be incorrect.">
            <a:extLst>
              <a:ext uri="{FF2B5EF4-FFF2-40B4-BE49-F238E27FC236}">
                <a16:creationId xmlns:a16="http://schemas.microsoft.com/office/drawing/2014/main" id="{DD21217E-8FB5-8746-A5E7-DB09E6591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2332845"/>
            <a:ext cx="8110357" cy="2035799"/>
          </a:xfrm>
          <a:prstGeom prst="rect">
            <a:avLst/>
          </a:prstGeom>
        </p:spPr>
      </p:pic>
    </p:spTree>
    <p:extLst>
      <p:ext uri="{BB962C8B-B14F-4D97-AF65-F5344CB8AC3E}">
        <p14:creationId xmlns:p14="http://schemas.microsoft.com/office/powerpoint/2010/main" val="2090678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nh_lp_hc_202511291655_s9cpa">
            <a:hlinkClick r:id="" action="ppaction://media"/>
            <a:extLst>
              <a:ext uri="{FF2B5EF4-FFF2-40B4-BE49-F238E27FC236}">
                <a16:creationId xmlns:a16="http://schemas.microsoft.com/office/drawing/2014/main" id="{EBCC06D0-4249-591E-BF3B-07738EB1ED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611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D0040-813C-0F1E-4933-8322BE6C63FC}"/>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7B793416-7339-BDA5-EF14-ED199D6EA6E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sp>
        <p:nvSpPr>
          <p:cNvPr id="2" name="Rectangle: Rounded Corners 1">
            <a:extLst>
              <a:ext uri="{FF2B5EF4-FFF2-40B4-BE49-F238E27FC236}">
                <a16:creationId xmlns:a16="http://schemas.microsoft.com/office/drawing/2014/main" id="{7192BB31-72A5-968D-A14F-42E1B4A77BD6}"/>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ACABDA23-42DB-ACCD-00EE-EF88ACBB442B}"/>
              </a:ext>
            </a:extLst>
          </p:cNvPr>
          <p:cNvSpPr/>
          <p:nvPr/>
        </p:nvSpPr>
        <p:spPr>
          <a:xfrm>
            <a:off x="400050" y="169150"/>
            <a:ext cx="11572875" cy="830975"/>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8EA5B92-E90B-7639-781B-1A138795E9B5}"/>
              </a:ext>
            </a:extLst>
          </p:cNvPr>
          <p:cNvPicPr>
            <a:picLocks noChangeAspect="1"/>
          </p:cNvPicPr>
          <p:nvPr/>
        </p:nvPicPr>
        <p:blipFill>
          <a:blip r:embed="rId5"/>
          <a:stretch>
            <a:fillRect/>
          </a:stretch>
        </p:blipFill>
        <p:spPr>
          <a:xfrm>
            <a:off x="2323377" y="1543050"/>
            <a:ext cx="7838568" cy="4363375"/>
          </a:xfrm>
          <a:prstGeom prst="rect">
            <a:avLst/>
          </a:prstGeom>
        </p:spPr>
      </p:pic>
      <p:sp>
        <p:nvSpPr>
          <p:cNvPr id="8" name="Rounded Rectangle 5">
            <a:extLst>
              <a:ext uri="{FF2B5EF4-FFF2-40B4-BE49-F238E27FC236}">
                <a16:creationId xmlns:a16="http://schemas.microsoft.com/office/drawing/2014/main" id="{23378519-E569-9510-B40F-81955635E856}"/>
              </a:ext>
            </a:extLst>
          </p:cNvPr>
          <p:cNvSpPr/>
          <p:nvPr/>
        </p:nvSpPr>
        <p:spPr>
          <a:xfrm>
            <a:off x="7362825" y="4830791"/>
            <a:ext cx="4324350" cy="1350934"/>
          </a:xfrm>
          <a:prstGeom prst="round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rPr>
              <a:t>Hai bạn đang luyện viết, được cô giáo khen đã tự giác học tập. </a:t>
            </a:r>
            <a:endParaRPr lang="en-US" sz="2400" b="1" dirty="0">
              <a:solidFill>
                <a:srgbClr val="002060"/>
              </a:solidFill>
            </a:endParaRPr>
          </a:p>
        </p:txBody>
      </p:sp>
      <p:sp>
        <p:nvSpPr>
          <p:cNvPr id="9" name="Rounded Rectangle 5">
            <a:extLst>
              <a:ext uri="{FF2B5EF4-FFF2-40B4-BE49-F238E27FC236}">
                <a16:creationId xmlns:a16="http://schemas.microsoft.com/office/drawing/2014/main" id="{2D3BCB9E-5A8C-7EAA-B546-DF79B2D6FC03}"/>
              </a:ext>
            </a:extLst>
          </p:cNvPr>
          <p:cNvSpPr/>
          <p:nvPr/>
        </p:nvSpPr>
        <p:spPr>
          <a:xfrm>
            <a:off x="114300" y="1335116"/>
            <a:ext cx="4324350" cy="1579534"/>
          </a:xfrm>
          <a:prstGeom prst="round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rPr>
              <a:t>Hai bạn đang đùa nghịch trong giờ học mặc dù được cô giáo nhắc nhở là chưa tự giác học tập.</a:t>
            </a:r>
            <a:endParaRPr lang="en-US" sz="2400" b="1" dirty="0">
              <a:solidFill>
                <a:srgbClr val="002060"/>
              </a:solidFill>
            </a:endParaRPr>
          </a:p>
        </p:txBody>
      </p:sp>
    </p:spTree>
    <p:extLst>
      <p:ext uri="{BB962C8B-B14F-4D97-AF65-F5344CB8AC3E}">
        <p14:creationId xmlns:p14="http://schemas.microsoft.com/office/powerpoint/2010/main" val="75017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C26272A-59D4-AD57-0201-8620CDA5629D}"/>
              </a:ext>
            </a:extLst>
          </p:cNvPr>
          <p:cNvGrpSpPr/>
          <p:nvPr/>
        </p:nvGrpSpPr>
        <p:grpSpPr>
          <a:xfrm>
            <a:off x="3495674" y="939916"/>
            <a:ext cx="8124826" cy="2114100"/>
            <a:chOff x="381683" y="292216"/>
            <a:chExt cx="11317258" cy="2114100"/>
          </a:xfrm>
        </p:grpSpPr>
        <p:pic>
          <p:nvPicPr>
            <p:cNvPr id="12" name="图片 38">
              <a:extLst>
                <a:ext uri="{FF2B5EF4-FFF2-40B4-BE49-F238E27FC236}">
                  <a16:creationId xmlns:a16="http://schemas.microsoft.com/office/drawing/2014/main" id="{D38E4083-9F79-F22A-271A-D3ADFF7AD0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3" name="TextBox 12">
              <a:extLst>
                <a:ext uri="{FF2B5EF4-FFF2-40B4-BE49-F238E27FC236}">
                  <a16:creationId xmlns:a16="http://schemas.microsoft.com/office/drawing/2014/main" id="{F0F50E17-3879-B964-7A06-D72FE065E727}"/>
                </a:ext>
              </a:extLst>
            </p:cNvPr>
            <p:cNvSpPr txBox="1"/>
            <p:nvPr/>
          </p:nvSpPr>
          <p:spPr>
            <a:xfrm>
              <a:off x="739588" y="660652"/>
              <a:ext cx="109593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2060"/>
                  </a:solidFill>
                  <a:effectLst/>
                  <a:latin typeface="Cambria" panose="02040503050406030204" pitchFamily="18" charset="0"/>
                  <a:ea typeface="Cambria" panose="02040503050406030204" pitchFamily="18" charset="0"/>
                </a:rPr>
                <a:t>Các biểu hiện của việc tự giác học tập</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là</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gì</a:t>
              </a:r>
              <a:r>
                <a:rPr lang="en-US" sz="4000" b="1"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F842DD2-9C12-3FF1-D35F-BE2C997B453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68299" y="2202266"/>
            <a:ext cx="3768011" cy="4776736"/>
          </a:xfrm>
          <a:prstGeom prst="rect">
            <a:avLst/>
          </a:prstGeom>
        </p:spPr>
      </p:pic>
      <p:grpSp>
        <p:nvGrpSpPr>
          <p:cNvPr id="3" name="Group 2">
            <a:extLst>
              <a:ext uri="{FF2B5EF4-FFF2-40B4-BE49-F238E27FC236}">
                <a16:creationId xmlns:a16="http://schemas.microsoft.com/office/drawing/2014/main" id="{4BC6E373-5CB2-B437-44F1-93948ACC2EB4}"/>
              </a:ext>
            </a:extLst>
          </p:cNvPr>
          <p:cNvGrpSpPr/>
          <p:nvPr/>
        </p:nvGrpSpPr>
        <p:grpSpPr>
          <a:xfrm>
            <a:off x="3981449" y="3321166"/>
            <a:ext cx="8098744" cy="2114100"/>
            <a:chOff x="381683" y="292216"/>
            <a:chExt cx="11280928" cy="2114100"/>
          </a:xfrm>
        </p:grpSpPr>
        <p:pic>
          <p:nvPicPr>
            <p:cNvPr id="4" name="图片 38">
              <a:extLst>
                <a:ext uri="{FF2B5EF4-FFF2-40B4-BE49-F238E27FC236}">
                  <a16:creationId xmlns:a16="http://schemas.microsoft.com/office/drawing/2014/main" id="{A489CE61-5A85-6588-0364-CDE7360B95A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5" name="TextBox 4">
              <a:extLst>
                <a:ext uri="{FF2B5EF4-FFF2-40B4-BE49-F238E27FC236}">
                  <a16:creationId xmlns:a16="http://schemas.microsoft.com/office/drawing/2014/main" id="{2BBCC02F-7AFB-7E3E-8E58-EC88A06DF47F}"/>
                </a:ext>
              </a:extLst>
            </p:cNvPr>
            <p:cNvSpPr txBox="1"/>
            <p:nvPr/>
          </p:nvSpPr>
          <p:spPr>
            <a:xfrm>
              <a:off x="567109" y="898777"/>
              <a:ext cx="109593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2060"/>
                  </a:solidFill>
                  <a:effectLst/>
                  <a:latin typeface="Cambria" panose="02040503050406030204" pitchFamily="18" charset="0"/>
                  <a:ea typeface="Cambria" panose="02040503050406030204" pitchFamily="18" charset="0"/>
                </a:rPr>
                <a:t>Vì sao cần tự giác học tập?</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3022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Google Shape;1849;p45">
            <a:extLst>
              <a:ext uri="{FF2B5EF4-FFF2-40B4-BE49-F238E27FC236}">
                <a16:creationId xmlns:a16="http://schemas.microsoft.com/office/drawing/2014/main" id="{D6421423-26B5-2EC5-A9FD-D6FC9FD2CFC0}"/>
              </a:ext>
            </a:extLst>
          </p:cNvPr>
          <p:cNvSpPr/>
          <p:nvPr/>
        </p:nvSpPr>
        <p:spPr>
          <a:xfrm>
            <a:off x="1317292" y="1772073"/>
            <a:ext cx="9935499" cy="4923468"/>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defTabSz="1219140">
              <a:buClr>
                <a:srgbClr val="000000"/>
              </a:buClr>
              <a:defRPr/>
            </a:pPr>
            <a:endParaRPr sz="1867" kern="0" dirty="0">
              <a:solidFill>
                <a:srgbClr val="0070C0"/>
              </a:solidFill>
              <a:latin typeface="Cambria" panose="02040503050406030204" pitchFamily="18" charset="0"/>
              <a:ea typeface="Cambria" panose="02040503050406030204" pitchFamily="18" charset="0"/>
              <a:cs typeface="Arial"/>
              <a:sym typeface="Arial"/>
            </a:endParaRPr>
          </a:p>
        </p:txBody>
      </p:sp>
      <p:sp>
        <p:nvSpPr>
          <p:cNvPr id="7" name="TextBox 6">
            <a:extLst>
              <a:ext uri="{FF2B5EF4-FFF2-40B4-BE49-F238E27FC236}">
                <a16:creationId xmlns:a16="http://schemas.microsoft.com/office/drawing/2014/main" id="{C96C19E9-839B-7EC9-25C0-F39BAC7AC508}"/>
              </a:ext>
            </a:extLst>
          </p:cNvPr>
          <p:cNvSpPr txBox="1"/>
          <p:nvPr/>
        </p:nvSpPr>
        <p:spPr>
          <a:xfrm>
            <a:off x="1117313" y="383630"/>
            <a:ext cx="10446516" cy="861758"/>
          </a:xfrm>
          <a:prstGeom prst="rect">
            <a:avLst/>
          </a:prstGeom>
          <a:noFill/>
        </p:spPr>
        <p:txBody>
          <a:bodyPr wrap="square" lIns="121904" tIns="60952" rIns="121904" bIns="60952" rtlCol="0">
            <a:spAutoFit/>
          </a:bodyPr>
          <a:lstStyle/>
          <a:p>
            <a:pPr algn="ctr" defTabSz="1219140">
              <a:buClr>
                <a:srgbClr val="000000"/>
              </a:buClr>
              <a:defRPr/>
            </a:pPr>
            <a:r>
              <a:rPr lang="en-US" sz="4800" b="1" kern="0" dirty="0" err="1">
                <a:solidFill>
                  <a:srgbClr val="002060"/>
                </a:solidFill>
                <a:latin typeface="Cambria" panose="02040503050406030204" pitchFamily="18" charset="0"/>
                <a:ea typeface="Cambria" panose="02040503050406030204" pitchFamily="18" charset="0"/>
                <a:cs typeface="Arial"/>
                <a:sym typeface="Arial"/>
              </a:rPr>
              <a:t>Biểu</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hiện</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của</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tự</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giác</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học</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tập</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gồm</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p>
        </p:txBody>
      </p:sp>
      <p:pic>
        <p:nvPicPr>
          <p:cNvPr id="16" name="Picture 15">
            <a:extLst>
              <a:ext uri="{FF2B5EF4-FFF2-40B4-BE49-F238E27FC236}">
                <a16:creationId xmlns:a16="http://schemas.microsoft.com/office/drawing/2014/main" id="{CCCE788C-FA49-E0A6-460F-73FDA7C87A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0000" l="4000" r="98222">
                        <a14:foregroundMark x1="50000" y1="43667" x2="62667" y2="48333"/>
                        <a14:foregroundMark x1="45667" y1="38667" x2="72111" y2="43667"/>
                        <a14:foregroundMark x1="60889" y1="25333" x2="80333" y2="40778"/>
                        <a14:foregroundMark x1="47778" y1="35222" x2="71222" y2="40222"/>
                        <a14:foregroundMark x1="67000" y1="25333" x2="80667" y2="36000"/>
                      </a14:backgroundRemoval>
                    </a14:imgEffect>
                  </a14:imgLayer>
                </a14:imgProps>
              </a:ext>
              <a:ext uri="{28A0092B-C50C-407E-A947-70E740481C1C}">
                <a14:useLocalDpi xmlns:a14="http://schemas.microsoft.com/office/drawing/2010/main" val="0"/>
              </a:ext>
            </a:extLst>
          </a:blip>
          <a:stretch>
            <a:fillRect/>
          </a:stretch>
        </p:blipFill>
        <p:spPr>
          <a:xfrm rot="20754662">
            <a:off x="-207902" y="-150914"/>
            <a:ext cx="1971452" cy="1965396"/>
          </a:xfrm>
          <a:prstGeom prst="rect">
            <a:avLst/>
          </a:prstGeom>
        </p:spPr>
      </p:pic>
      <p:sp>
        <p:nvSpPr>
          <p:cNvPr id="17" name="TextBox 16">
            <a:extLst>
              <a:ext uri="{FF2B5EF4-FFF2-40B4-BE49-F238E27FC236}">
                <a16:creationId xmlns:a16="http://schemas.microsoft.com/office/drawing/2014/main" id="{4B8C9586-CA74-B60F-90FF-FB150A6EE423}"/>
              </a:ext>
            </a:extLst>
          </p:cNvPr>
          <p:cNvSpPr txBox="1"/>
          <p:nvPr/>
        </p:nvSpPr>
        <p:spPr>
          <a:xfrm>
            <a:off x="2191428" y="1984809"/>
            <a:ext cx="8846920" cy="1754316"/>
          </a:xfrm>
          <a:prstGeom prst="rect">
            <a:avLst/>
          </a:prstGeom>
          <a:noFill/>
        </p:spPr>
        <p:txBody>
          <a:bodyPr wrap="square" lIns="91428" tIns="45715" rIns="91428" bIns="45715" rtlCol="0">
            <a:spAutoFit/>
          </a:bodyPr>
          <a:lstStyle/>
          <a:p>
            <a:pPr algn="just" defTabSz="914377"/>
            <a:r>
              <a:rPr lang="en-US" sz="3600" b="1">
                <a:solidFill>
                  <a:srgbClr val="FF5329"/>
                </a:solidFill>
                <a:latin typeface="Cambria" panose="02040503050406030204" pitchFamily="18" charset="0"/>
                <a:ea typeface="Cambria" panose="02040503050406030204" pitchFamily="18" charset="0"/>
                <a:cs typeface="Arial"/>
                <a:sym typeface="Arial"/>
              </a:rPr>
              <a:t>Tự mình thực hiện nhiệm vụ học tập một cách chủ động mà không cần ai nhắc nhở, giám sát; </a:t>
            </a:r>
            <a:endParaRPr lang="vi-VN" sz="3600" b="1" dirty="0">
              <a:solidFill>
                <a:srgbClr val="FF5329"/>
              </a:solidFill>
              <a:latin typeface="Cambria" panose="02040503050406030204" pitchFamily="18" charset="0"/>
              <a:ea typeface="Cambria" panose="02040503050406030204" pitchFamily="18" charset="0"/>
              <a:cs typeface="Arial"/>
              <a:sym typeface="Arial"/>
            </a:endParaRPr>
          </a:p>
        </p:txBody>
      </p:sp>
      <p:sp>
        <p:nvSpPr>
          <p:cNvPr id="18" name="TextBox 17">
            <a:extLst>
              <a:ext uri="{FF2B5EF4-FFF2-40B4-BE49-F238E27FC236}">
                <a16:creationId xmlns:a16="http://schemas.microsoft.com/office/drawing/2014/main" id="{B6ABB5FC-CB71-D536-92AA-B65B04975CBD}"/>
              </a:ext>
            </a:extLst>
          </p:cNvPr>
          <p:cNvSpPr txBox="1"/>
          <p:nvPr/>
        </p:nvSpPr>
        <p:spPr>
          <a:xfrm>
            <a:off x="2210478" y="4035452"/>
            <a:ext cx="8990922" cy="1754316"/>
          </a:xfrm>
          <a:prstGeom prst="rect">
            <a:avLst/>
          </a:prstGeom>
          <a:noFill/>
        </p:spPr>
        <p:txBody>
          <a:bodyPr wrap="square" lIns="91428" tIns="45715" rIns="91428" bIns="45715" rtlCol="0">
            <a:spAutoFit/>
          </a:bodyPr>
          <a:lstStyle/>
          <a:p>
            <a:pPr algn="just" defTabSz="914377"/>
            <a:r>
              <a:rPr lang="en-US" sz="3600" b="1" dirty="0">
                <a:solidFill>
                  <a:srgbClr val="61C0B8">
                    <a:lumMod val="50000"/>
                  </a:srgbClr>
                </a:solidFill>
                <a:latin typeface="Cambria" panose="02040503050406030204" pitchFamily="18" charset="0"/>
                <a:ea typeface="Cambria" panose="02040503050406030204" pitchFamily="18" charset="0"/>
                <a:cs typeface="Arial"/>
                <a:sym typeface="Arial"/>
              </a:rPr>
              <a:t>T</a:t>
            </a:r>
            <a:r>
              <a:rPr lang="vi-VN" sz="3600" b="1" dirty="0">
                <a:solidFill>
                  <a:srgbClr val="61C0B8">
                    <a:lumMod val="50000"/>
                  </a:srgbClr>
                </a:solidFill>
                <a:latin typeface="Cambria" panose="02040503050406030204" pitchFamily="18" charset="0"/>
                <a:ea typeface="Cambria" panose="02040503050406030204" pitchFamily="18" charset="0"/>
                <a:cs typeface="Arial"/>
                <a:sym typeface="Arial"/>
              </a:rPr>
              <a:t>ự mình xây dựng kế hoạch học tập và xác định mục đích học tập đúng đắn dựa trên sự hướng dẫn của cha mẹ và thầy cô giáo.</a:t>
            </a:r>
          </a:p>
        </p:txBody>
      </p:sp>
      <p:pic>
        <p:nvPicPr>
          <p:cNvPr id="20" name="Picture 11">
            <a:extLst>
              <a:ext uri="{FF2B5EF4-FFF2-40B4-BE49-F238E27FC236}">
                <a16:creationId xmlns:a16="http://schemas.microsoft.com/office/drawing/2014/main" id="{3105C0BD-855D-19D2-D42D-018F61B435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17293" y="2124002"/>
            <a:ext cx="852839" cy="769140"/>
          </a:xfrm>
          <a:prstGeom prst="rect">
            <a:avLst/>
          </a:prstGeom>
        </p:spPr>
      </p:pic>
      <p:pic>
        <p:nvPicPr>
          <p:cNvPr id="23" name="Picture 11">
            <a:extLst>
              <a:ext uri="{FF2B5EF4-FFF2-40B4-BE49-F238E27FC236}">
                <a16:creationId xmlns:a16="http://schemas.microsoft.com/office/drawing/2014/main" id="{8566B87A-95C0-AE39-F069-053730B09B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27730" y="4162742"/>
            <a:ext cx="820705" cy="804291"/>
          </a:xfrm>
          <a:prstGeom prst="rect">
            <a:avLst/>
          </a:prstGeom>
        </p:spPr>
      </p:pic>
    </p:spTree>
    <p:extLst>
      <p:ext uri="{BB962C8B-B14F-4D97-AF65-F5344CB8AC3E}">
        <p14:creationId xmlns:p14="http://schemas.microsoft.com/office/powerpoint/2010/main" val="3122683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Google Shape;1849;p45">
            <a:extLst>
              <a:ext uri="{FF2B5EF4-FFF2-40B4-BE49-F238E27FC236}">
                <a16:creationId xmlns:a16="http://schemas.microsoft.com/office/drawing/2014/main" id="{D6421423-26B5-2EC5-A9FD-D6FC9FD2CFC0}"/>
              </a:ext>
            </a:extLst>
          </p:cNvPr>
          <p:cNvSpPr/>
          <p:nvPr/>
        </p:nvSpPr>
        <p:spPr>
          <a:xfrm>
            <a:off x="1317292" y="1772073"/>
            <a:ext cx="9935499" cy="4923468"/>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a:sym typeface="Arial"/>
            </a:endParaRPr>
          </a:p>
        </p:txBody>
      </p:sp>
      <p:sp>
        <p:nvSpPr>
          <p:cNvPr id="7" name="TextBox 6">
            <a:extLst>
              <a:ext uri="{FF2B5EF4-FFF2-40B4-BE49-F238E27FC236}">
                <a16:creationId xmlns:a16="http://schemas.microsoft.com/office/drawing/2014/main" id="{C96C19E9-839B-7EC9-25C0-F39BAC7AC508}"/>
              </a:ext>
            </a:extLst>
          </p:cNvPr>
          <p:cNvSpPr txBox="1"/>
          <p:nvPr/>
        </p:nvSpPr>
        <p:spPr>
          <a:xfrm>
            <a:off x="1762125" y="383630"/>
            <a:ext cx="9801704" cy="954091"/>
          </a:xfrm>
          <a:prstGeom prst="rect">
            <a:avLst/>
          </a:prstGeom>
          <a:noFill/>
        </p:spPr>
        <p:txBody>
          <a:bodyPr wrap="square" lIns="121904" tIns="60952" rIns="121904" bIns="60952"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Cần</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tự</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giác</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học</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tập</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vì</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pic>
        <p:nvPicPr>
          <p:cNvPr id="16" name="Picture 15">
            <a:extLst>
              <a:ext uri="{FF2B5EF4-FFF2-40B4-BE49-F238E27FC236}">
                <a16:creationId xmlns:a16="http://schemas.microsoft.com/office/drawing/2014/main" id="{CCCE788C-FA49-E0A6-460F-73FDA7C87A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0000" l="4000" r="98222">
                        <a14:foregroundMark x1="50000" y1="43667" x2="62667" y2="48333"/>
                        <a14:foregroundMark x1="45667" y1="38667" x2="72111" y2="43667"/>
                        <a14:foregroundMark x1="60889" y1="25333" x2="80333" y2="40778"/>
                        <a14:foregroundMark x1="47778" y1="35222" x2="71222" y2="40222"/>
                        <a14:foregroundMark x1="67000" y1="25333" x2="80667" y2="36000"/>
                      </a14:backgroundRemoval>
                    </a14:imgEffect>
                  </a14:imgLayer>
                </a14:imgProps>
              </a:ext>
              <a:ext uri="{28A0092B-C50C-407E-A947-70E740481C1C}">
                <a14:useLocalDpi xmlns:a14="http://schemas.microsoft.com/office/drawing/2010/main" val="0"/>
              </a:ext>
            </a:extLst>
          </a:blip>
          <a:stretch>
            <a:fillRect/>
          </a:stretch>
        </p:blipFill>
        <p:spPr>
          <a:xfrm rot="20754662">
            <a:off x="1578114" y="167438"/>
            <a:ext cx="1568956" cy="1564136"/>
          </a:xfrm>
          <a:prstGeom prst="rect">
            <a:avLst/>
          </a:prstGeom>
        </p:spPr>
      </p:pic>
      <p:sp>
        <p:nvSpPr>
          <p:cNvPr id="17" name="TextBox 16">
            <a:extLst>
              <a:ext uri="{FF2B5EF4-FFF2-40B4-BE49-F238E27FC236}">
                <a16:creationId xmlns:a16="http://schemas.microsoft.com/office/drawing/2014/main" id="{4B8C9586-CA74-B60F-90FF-FB150A6EE423}"/>
              </a:ext>
            </a:extLst>
          </p:cNvPr>
          <p:cNvSpPr txBox="1"/>
          <p:nvPr/>
        </p:nvSpPr>
        <p:spPr>
          <a:xfrm>
            <a:off x="2191428" y="1984809"/>
            <a:ext cx="8846920" cy="1815872"/>
          </a:xfrm>
          <a:prstGeom prst="rect">
            <a:avLst/>
          </a:prstGeom>
          <a:noFill/>
        </p:spPr>
        <p:txBody>
          <a:bodyPr wrap="square" lIns="91428" tIns="45715" rIns="91428" bIns="45715" rtlCol="0">
            <a:spAutoFit/>
          </a:bodyPr>
          <a:lstStyle/>
          <a:p>
            <a:pPr lvl="0" algn="just" defTabSz="914377"/>
            <a:r>
              <a:rPr lang="vi-VN" sz="2800" b="1">
                <a:solidFill>
                  <a:srgbClr val="FF5329"/>
                </a:solidFill>
                <a:latin typeface="Cambria" panose="02040503050406030204" pitchFamily="18" charset="0"/>
                <a:ea typeface="Cambria" panose="02040503050406030204" pitchFamily="18" charset="0"/>
                <a:cs typeface="Arial"/>
                <a:sym typeface="Arial"/>
              </a:rPr>
              <a:t>Tự giác học tập giúp em luôn hoàn thành kịp thời và tốt nhất công việc học tập như: học thuộc bài, làm đủ bài tập, thực hiện trách nhiệm đối với trường lớp, giúp đỡ bạn bè cùng tiến bộ,... </a:t>
            </a:r>
            <a:endParaRPr kumimoji="0" lang="vi-VN" sz="2800" b="1" i="0" u="none" strike="noStrike" kern="1200" cap="none" spc="0" normalizeH="0" baseline="0" noProof="0" dirty="0">
              <a:ln>
                <a:noFill/>
              </a:ln>
              <a:solidFill>
                <a:srgbClr val="FF5329"/>
              </a:solidFill>
              <a:effectLst/>
              <a:uLnTx/>
              <a:uFillTx/>
              <a:latin typeface="Cambria" panose="02040503050406030204" pitchFamily="18" charset="0"/>
              <a:ea typeface="Cambria" panose="02040503050406030204" pitchFamily="18" charset="0"/>
              <a:cs typeface="Arial"/>
              <a:sym typeface="Arial"/>
            </a:endParaRPr>
          </a:p>
        </p:txBody>
      </p:sp>
      <p:sp>
        <p:nvSpPr>
          <p:cNvPr id="18" name="TextBox 17">
            <a:extLst>
              <a:ext uri="{FF2B5EF4-FFF2-40B4-BE49-F238E27FC236}">
                <a16:creationId xmlns:a16="http://schemas.microsoft.com/office/drawing/2014/main" id="{B6ABB5FC-CB71-D536-92AA-B65B04975CBD}"/>
              </a:ext>
            </a:extLst>
          </p:cNvPr>
          <p:cNvSpPr txBox="1"/>
          <p:nvPr/>
        </p:nvSpPr>
        <p:spPr>
          <a:xfrm>
            <a:off x="2210478" y="4035452"/>
            <a:ext cx="8990922" cy="1384984"/>
          </a:xfrm>
          <a:prstGeom prst="rect">
            <a:avLst/>
          </a:prstGeom>
          <a:noFill/>
        </p:spPr>
        <p:txBody>
          <a:bodyPr wrap="square" lIns="91428" tIns="45715" rIns="91428" bIns="45715" rtlCol="0">
            <a:spAutoFit/>
          </a:bodyPr>
          <a:lstStyle/>
          <a:p>
            <a:pPr lvl="0" algn="just" defTabSz="914377"/>
            <a:r>
              <a:rPr lang="vi-VN" sz="2800" b="1" dirty="0">
                <a:solidFill>
                  <a:srgbClr val="61C0B8">
                    <a:lumMod val="50000"/>
                  </a:srgbClr>
                </a:solidFill>
                <a:latin typeface="Cambria" panose="02040503050406030204" pitchFamily="18" charset="0"/>
                <a:ea typeface="Cambria" panose="02040503050406030204" pitchFamily="18" charset="0"/>
                <a:cs typeface="Arial"/>
                <a:sym typeface="Arial"/>
              </a:rPr>
              <a:t>Tự giác trong học tập giúp em rèn tính tự lập, tự chủ, ý chí kiên cường, bền bỉ và những phẩm chất tốt đẹp khác. </a:t>
            </a:r>
            <a:endParaRPr kumimoji="0" lang="vi-VN" sz="2800" b="1" i="0" u="none" strike="noStrike" kern="1200" cap="none" spc="0" normalizeH="0" baseline="0" noProof="0" dirty="0">
              <a:ln>
                <a:noFill/>
              </a:ln>
              <a:solidFill>
                <a:srgbClr val="61C0B8">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20" name="Picture 11">
            <a:extLst>
              <a:ext uri="{FF2B5EF4-FFF2-40B4-BE49-F238E27FC236}">
                <a16:creationId xmlns:a16="http://schemas.microsoft.com/office/drawing/2014/main" id="{3105C0BD-855D-19D2-D42D-018F61B435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17293" y="2124002"/>
            <a:ext cx="852839" cy="769140"/>
          </a:xfrm>
          <a:prstGeom prst="rect">
            <a:avLst/>
          </a:prstGeom>
        </p:spPr>
      </p:pic>
      <p:pic>
        <p:nvPicPr>
          <p:cNvPr id="23" name="Picture 11">
            <a:extLst>
              <a:ext uri="{FF2B5EF4-FFF2-40B4-BE49-F238E27FC236}">
                <a16:creationId xmlns:a16="http://schemas.microsoft.com/office/drawing/2014/main" id="{8566B87A-95C0-AE39-F069-053730B09B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27730" y="4162742"/>
            <a:ext cx="820705" cy="804291"/>
          </a:xfrm>
          <a:prstGeom prst="rect">
            <a:avLst/>
          </a:prstGeom>
        </p:spPr>
      </p:pic>
      <p:sp>
        <p:nvSpPr>
          <p:cNvPr id="3" name="TextBox 2">
            <a:extLst>
              <a:ext uri="{FF2B5EF4-FFF2-40B4-BE49-F238E27FC236}">
                <a16:creationId xmlns:a16="http://schemas.microsoft.com/office/drawing/2014/main" id="{48F0FA4C-C393-7CD6-0342-AF1FB6BEB159}"/>
              </a:ext>
            </a:extLst>
          </p:cNvPr>
          <p:cNvSpPr txBox="1"/>
          <p:nvPr/>
        </p:nvSpPr>
        <p:spPr>
          <a:xfrm>
            <a:off x="2210478" y="5720666"/>
            <a:ext cx="8990922" cy="523210"/>
          </a:xfrm>
          <a:prstGeom prst="rect">
            <a:avLst/>
          </a:prstGeom>
          <a:noFill/>
        </p:spPr>
        <p:txBody>
          <a:bodyPr wrap="square" lIns="91428" tIns="45715" rIns="91428" bIns="45715" rtlCol="0">
            <a:spAutoFit/>
          </a:bodyPr>
          <a:lstStyle/>
          <a:p>
            <a:pPr lvl="0" algn="just" defTabSz="914377"/>
            <a:r>
              <a:rPr lang="vi-VN" sz="2800" b="1" dirty="0">
                <a:solidFill>
                  <a:srgbClr val="7030A0"/>
                </a:solidFill>
                <a:latin typeface="Cambria" panose="02040503050406030204" pitchFamily="18" charset="0"/>
                <a:ea typeface="Cambria" panose="02040503050406030204" pitchFamily="18" charset="0"/>
                <a:cs typeface="Arial"/>
                <a:sym typeface="Arial"/>
              </a:rPr>
              <a:t>Tự giác học tập giúp em đạt kết quả tốt trong học tập.</a:t>
            </a:r>
            <a:endPar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11">
            <a:extLst>
              <a:ext uri="{FF2B5EF4-FFF2-40B4-BE49-F238E27FC236}">
                <a16:creationId xmlns:a16="http://schemas.microsoft.com/office/drawing/2014/main" id="{9297ED99-EF85-98F0-A0BE-C9A0AF75D2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27730" y="5600306"/>
            <a:ext cx="820705" cy="804291"/>
          </a:xfrm>
          <a:prstGeom prst="rect">
            <a:avLst/>
          </a:prstGeom>
        </p:spPr>
      </p:pic>
    </p:spTree>
    <p:extLst>
      <p:ext uri="{BB962C8B-B14F-4D97-AF65-F5344CB8AC3E}">
        <p14:creationId xmlns:p14="http://schemas.microsoft.com/office/powerpoint/2010/main" val="17971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579</Words>
  <Application>Microsoft Office PowerPoint</Application>
  <PresentationFormat>Widescreen</PresentationFormat>
  <Paragraphs>44</Paragraphs>
  <Slides>21</Slides>
  <Notes>8</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等线</vt:lpstr>
      <vt:lpstr>Arial</vt:lpstr>
      <vt:lpstr>Calibri</vt:lpstr>
      <vt:lpstr>Calibri Light</vt:lpstr>
      <vt:lpstr>Cambria</vt:lpstr>
      <vt:lpstr>Lato</vt:lpstr>
      <vt:lpstr>Times New Roman</vt:lpstr>
      <vt:lpstr>1_Office Theme</vt:lpstr>
      <vt:lpstr>Office Theme</vt:lpstr>
      <vt:lpstr>Office 主题​​</vt:lpstr>
      <vt:lpstr>3_Office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2023-11-16T01:26:22Z</dcterms:created>
  <dcterms:modified xsi:type="dcterms:W3CDTF">2026-06-04T15:19:30Z</dcterms:modified>
</cp:coreProperties>
</file>