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6.svg" ContentType="image/svg+xml"/>
  <Override PartName="/ppt/media/image58.svg" ContentType="image/svg+xml"/>
  <Override PartName="/ppt/media/image66.svg" ContentType="image/svg+xml"/>
  <Override PartName="/ppt/media/image67.svg" ContentType="image/svg+xml"/>
  <Override PartName="/ppt/media/image68.svg" ContentType="image/svg+xml"/>
  <Override PartName="/ppt/media/image69.svg" ContentType="image/svg+xml"/>
  <Override PartName="/ppt/media/image70.svg" ContentType="image/svg+xml"/>
  <Override PartName="/ppt/media/image76.svg" ContentType="image/svg+xml"/>
  <Override PartName="/ppt/media/image78.svg" ContentType="image/svg+xml"/>
  <Override PartName="/ppt/media/image83.svg" ContentType="image/svg+xml"/>
  <Override PartName="/ppt/media/image85.svg" ContentType="image/svg+xml"/>
  <Override PartName="/ppt/media/image91.svg" ContentType="image/svg+xml"/>
  <Override PartName="/ppt/media/image9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86" r:id="rId6"/>
  </p:sldMasterIdLst>
  <p:notesMasterIdLst>
    <p:notesMasterId r:id="rId34"/>
  </p:notesMasterIdLst>
  <p:sldIdLst>
    <p:sldId id="296" r:id="rId7"/>
    <p:sldId id="345" r:id="rId8"/>
    <p:sldId id="290" r:id="rId9"/>
    <p:sldId id="306" r:id="rId10"/>
    <p:sldId id="307" r:id="rId11"/>
    <p:sldId id="292" r:id="rId12"/>
    <p:sldId id="375" r:id="rId13"/>
    <p:sldId id="311" r:id="rId14"/>
    <p:sldId id="347" r:id="rId15"/>
    <p:sldId id="376" r:id="rId16"/>
    <p:sldId id="377" r:id="rId17"/>
    <p:sldId id="356" r:id="rId18"/>
    <p:sldId id="378" r:id="rId19"/>
    <p:sldId id="379" r:id="rId20"/>
    <p:sldId id="372" r:id="rId21"/>
    <p:sldId id="344" r:id="rId22"/>
    <p:sldId id="323" r:id="rId23"/>
    <p:sldId id="340" r:id="rId24"/>
    <p:sldId id="335" r:id="rId25"/>
    <p:sldId id="336" r:id="rId26"/>
    <p:sldId id="341" r:id="rId27"/>
    <p:sldId id="342" r:id="rId28"/>
    <p:sldId id="343" r:id="rId29"/>
    <p:sldId id="328" r:id="rId30"/>
    <p:sldId id="329" r:id="rId31"/>
    <p:sldId id="304" r:id="rId32"/>
    <p:sldId id="260" r:id="rId33"/>
    <p:sldId id="380" r:id="rId35"/>
    <p:sldId id="305"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notesMaster" Target="notesMasters/notesMaster1.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Title Only">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Content with Capti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Picture with Capti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Title and Vertical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Vertical Title and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8.jpeg"/><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5.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4475" y="257175"/>
            <a:ext cx="1295400" cy="12954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image24.wdp"/><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1.pn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2.png"/><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3.pn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svg"/><Relationship Id="rId7" Type="http://schemas.openxmlformats.org/officeDocument/2006/relationships/image" Target="../media/image40.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image" Target="../media/image35.svg"/><Relationship Id="rId12" Type="http://schemas.openxmlformats.org/officeDocument/2006/relationships/slideLayout" Target="../slideLayouts/slideLayout18.xml"/><Relationship Id="rId11" Type="http://schemas.openxmlformats.org/officeDocument/2006/relationships/image" Target="../media/image44.png"/><Relationship Id="rId10" Type="http://schemas.openxmlformats.org/officeDocument/2006/relationships/image" Target="../media/image43.sv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3.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5.png"/></Relationships>
</file>

<file path=ppt/slides/_rels/slide18.xml.rels><?xml version="1.0" encoding="UTF-8" standalone="yes"?>
<Relationships xmlns="http://schemas.openxmlformats.org/package/2006/relationships"><Relationship Id="rId9" Type="http://schemas.openxmlformats.org/officeDocument/2006/relationships/image" Target="../media/image62.png"/><Relationship Id="rId8" Type="http://schemas.microsoft.com/office/2007/relationships/hdphoto" Target="../media/image61.wdp"/><Relationship Id="rId7" Type="http://schemas.openxmlformats.org/officeDocument/2006/relationships/image" Target="../media/image60.png"/><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 Id="rId3" Type="http://schemas.openxmlformats.org/officeDocument/2006/relationships/image" Target="../media/image56.svg"/><Relationship Id="rId2" Type="http://schemas.openxmlformats.org/officeDocument/2006/relationships/image" Target="../media/image55.png"/><Relationship Id="rId12" Type="http://schemas.openxmlformats.org/officeDocument/2006/relationships/slideLayout" Target="../slideLayouts/slideLayout29.xml"/><Relationship Id="rId11" Type="http://schemas.openxmlformats.org/officeDocument/2006/relationships/image" Target="../media/image64.png"/><Relationship Id="rId10" Type="http://schemas.microsoft.com/office/2007/relationships/hdphoto" Target="../media/image63.wdp"/><Relationship Id="rId1" Type="http://schemas.openxmlformats.org/officeDocument/2006/relationships/image" Target="../media/image54.jpeg"/></Relationships>
</file>

<file path=ppt/slides/_rels/slide19.xml.rels><?xml version="1.0" encoding="UTF-8" standalone="yes"?>
<Relationships xmlns="http://schemas.openxmlformats.org/package/2006/relationships"><Relationship Id="rId9" Type="http://schemas.openxmlformats.org/officeDocument/2006/relationships/image" Target="../media/image62.png"/><Relationship Id="rId8" Type="http://schemas.microsoft.com/office/2007/relationships/hdphoto" Target="../media/image61.wdp"/><Relationship Id="rId7" Type="http://schemas.openxmlformats.org/officeDocument/2006/relationships/image" Target="../media/image60.png"/><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 Id="rId3" Type="http://schemas.openxmlformats.org/officeDocument/2006/relationships/image" Target="../media/image56.svg"/><Relationship Id="rId2" Type="http://schemas.openxmlformats.org/officeDocument/2006/relationships/image" Target="../media/image55.png"/><Relationship Id="rId12" Type="http://schemas.openxmlformats.org/officeDocument/2006/relationships/slideLayout" Target="../slideLayouts/slideLayout7.xml"/><Relationship Id="rId11" Type="http://schemas.openxmlformats.org/officeDocument/2006/relationships/image" Target="../media/image65.png"/><Relationship Id="rId10" Type="http://schemas.microsoft.com/office/2007/relationships/hdphoto" Target="../media/image63.wdp"/><Relationship Id="rId1" Type="http://schemas.openxmlformats.org/officeDocument/2006/relationships/image" Target="../media/image54.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9" Type="http://schemas.openxmlformats.org/officeDocument/2006/relationships/image" Target="../media/image69.svg"/><Relationship Id="rId8" Type="http://schemas.openxmlformats.org/officeDocument/2006/relationships/image" Target="../media/image40.png"/><Relationship Id="rId7" Type="http://schemas.openxmlformats.org/officeDocument/2006/relationships/image" Target="../media/image68.svg"/><Relationship Id="rId6" Type="http://schemas.openxmlformats.org/officeDocument/2006/relationships/image" Target="../media/image38.png"/><Relationship Id="rId5" Type="http://schemas.openxmlformats.org/officeDocument/2006/relationships/image" Target="../media/image67.svg"/><Relationship Id="rId4" Type="http://schemas.openxmlformats.org/officeDocument/2006/relationships/image" Target="../media/image36.png"/><Relationship Id="rId3" Type="http://schemas.openxmlformats.org/officeDocument/2006/relationships/image" Target="../media/image66.svg"/><Relationship Id="rId2" Type="http://schemas.openxmlformats.org/officeDocument/2006/relationships/image" Target="../media/image34.png"/><Relationship Id="rId15" Type="http://schemas.openxmlformats.org/officeDocument/2006/relationships/slideLayout" Target="../slideLayouts/slideLayout7.xml"/><Relationship Id="rId14" Type="http://schemas.openxmlformats.org/officeDocument/2006/relationships/image" Target="../media/image73.png"/><Relationship Id="rId13" Type="http://schemas.microsoft.com/office/2007/relationships/hdphoto" Target="../media/image72.wdp"/><Relationship Id="rId12" Type="http://schemas.openxmlformats.org/officeDocument/2006/relationships/image" Target="../media/image71.png"/><Relationship Id="rId11" Type="http://schemas.openxmlformats.org/officeDocument/2006/relationships/image" Target="../media/image70.svg"/><Relationship Id="rId10" Type="http://schemas.openxmlformats.org/officeDocument/2006/relationships/image" Target="../media/image42.png"/><Relationship Id="rId1" Type="http://schemas.openxmlformats.org/officeDocument/2006/relationships/image" Target="../media/image54.jpeg"/></Relationships>
</file>

<file path=ppt/slides/_rels/slide21.xml.rels><?xml version="1.0" encoding="UTF-8" standalone="yes"?>
<Relationships xmlns="http://schemas.openxmlformats.org/package/2006/relationships"><Relationship Id="rId9" Type="http://schemas.openxmlformats.org/officeDocument/2006/relationships/image" Target="../media/image62.png"/><Relationship Id="rId8" Type="http://schemas.microsoft.com/office/2007/relationships/hdphoto" Target="../media/image61.wdp"/><Relationship Id="rId7" Type="http://schemas.openxmlformats.org/officeDocument/2006/relationships/image" Target="../media/image60.png"/><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 Id="rId3" Type="http://schemas.openxmlformats.org/officeDocument/2006/relationships/image" Target="../media/image56.svg"/><Relationship Id="rId2" Type="http://schemas.openxmlformats.org/officeDocument/2006/relationships/image" Target="../media/image55.png"/><Relationship Id="rId12" Type="http://schemas.openxmlformats.org/officeDocument/2006/relationships/slideLayout" Target="../slideLayouts/slideLayout7.xml"/><Relationship Id="rId11" Type="http://schemas.openxmlformats.org/officeDocument/2006/relationships/image" Target="../media/image74.png"/><Relationship Id="rId10" Type="http://schemas.microsoft.com/office/2007/relationships/hdphoto" Target="../media/image63.wdp"/><Relationship Id="rId1" Type="http://schemas.openxmlformats.org/officeDocument/2006/relationships/image" Target="../media/image54.jpeg"/></Relationships>
</file>

<file path=ppt/slides/_rels/slide22.xml.rels><?xml version="1.0" encoding="UTF-8" standalone="yes"?>
<Relationships xmlns="http://schemas.openxmlformats.org/package/2006/relationships"><Relationship Id="rId9" Type="http://schemas.openxmlformats.org/officeDocument/2006/relationships/image" Target="../media/image62.png"/><Relationship Id="rId8" Type="http://schemas.microsoft.com/office/2007/relationships/hdphoto" Target="../media/image61.wdp"/><Relationship Id="rId7" Type="http://schemas.openxmlformats.org/officeDocument/2006/relationships/image" Target="../media/image60.png"/><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 Id="rId3" Type="http://schemas.openxmlformats.org/officeDocument/2006/relationships/image" Target="../media/image56.svg"/><Relationship Id="rId2" Type="http://schemas.openxmlformats.org/officeDocument/2006/relationships/image" Target="../media/image55.png"/><Relationship Id="rId12" Type="http://schemas.openxmlformats.org/officeDocument/2006/relationships/slideLayout" Target="../slideLayouts/slideLayout7.xml"/><Relationship Id="rId11" Type="http://schemas.openxmlformats.org/officeDocument/2006/relationships/image" Target="../media/image74.png"/><Relationship Id="rId10" Type="http://schemas.microsoft.com/office/2007/relationships/hdphoto" Target="../media/image63.wdp"/><Relationship Id="rId1" Type="http://schemas.openxmlformats.org/officeDocument/2006/relationships/image" Target="../media/image54.jpeg"/></Relationships>
</file>

<file path=ppt/slides/_rels/slide23.xml.rels><?xml version="1.0" encoding="UTF-8" standalone="yes"?>
<Relationships xmlns="http://schemas.openxmlformats.org/package/2006/relationships"><Relationship Id="rId9" Type="http://schemas.openxmlformats.org/officeDocument/2006/relationships/image" Target="../media/image69.svg"/><Relationship Id="rId8" Type="http://schemas.openxmlformats.org/officeDocument/2006/relationships/image" Target="../media/image40.png"/><Relationship Id="rId7" Type="http://schemas.openxmlformats.org/officeDocument/2006/relationships/image" Target="../media/image68.svg"/><Relationship Id="rId6" Type="http://schemas.openxmlformats.org/officeDocument/2006/relationships/image" Target="../media/image38.png"/><Relationship Id="rId5" Type="http://schemas.openxmlformats.org/officeDocument/2006/relationships/image" Target="../media/image67.svg"/><Relationship Id="rId4" Type="http://schemas.openxmlformats.org/officeDocument/2006/relationships/image" Target="../media/image36.png"/><Relationship Id="rId3" Type="http://schemas.openxmlformats.org/officeDocument/2006/relationships/image" Target="../media/image66.svg"/><Relationship Id="rId2" Type="http://schemas.openxmlformats.org/officeDocument/2006/relationships/image" Target="../media/image34.png"/><Relationship Id="rId15" Type="http://schemas.openxmlformats.org/officeDocument/2006/relationships/slideLayout" Target="../slideLayouts/slideLayout7.xml"/><Relationship Id="rId14" Type="http://schemas.openxmlformats.org/officeDocument/2006/relationships/image" Target="../media/image73.png"/><Relationship Id="rId13" Type="http://schemas.microsoft.com/office/2007/relationships/hdphoto" Target="../media/image72.wdp"/><Relationship Id="rId12" Type="http://schemas.openxmlformats.org/officeDocument/2006/relationships/image" Target="../media/image71.png"/><Relationship Id="rId11" Type="http://schemas.openxmlformats.org/officeDocument/2006/relationships/image" Target="../media/image70.svg"/><Relationship Id="rId10" Type="http://schemas.openxmlformats.org/officeDocument/2006/relationships/image" Target="../media/image42.png"/><Relationship Id="rId1" Type="http://schemas.openxmlformats.org/officeDocument/2006/relationships/image" Target="../media/image54.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8.svg"/><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5.svg"/><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3" Type="http://schemas.microsoft.com/office/2007/relationships/hdphoto" Target="../media/image81.wdp"/><Relationship Id="rId2" Type="http://schemas.openxmlformats.org/officeDocument/2006/relationships/image" Target="../media/image80.png"/><Relationship Id="rId1" Type="http://schemas.openxmlformats.org/officeDocument/2006/relationships/image" Target="../media/image7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63.wdp"/><Relationship Id="rId2" Type="http://schemas.openxmlformats.org/officeDocument/2006/relationships/image" Target="../media/image87.png"/><Relationship Id="rId1" Type="http://schemas.openxmlformats.org/officeDocument/2006/relationships/image" Target="../media/image86.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88.png"/><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89.png"/><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41.xml"/><Relationship Id="rId7" Type="http://schemas.openxmlformats.org/officeDocument/2006/relationships/image" Target="../media/image96.png"/><Relationship Id="rId6" Type="http://schemas.microsoft.com/office/2007/relationships/hdphoto" Target="../media/image95.wdp"/><Relationship Id="rId5" Type="http://schemas.openxmlformats.org/officeDocument/2006/relationships/image" Target="../media/image94.png"/><Relationship Id="rId4" Type="http://schemas.openxmlformats.org/officeDocument/2006/relationships/image" Target="../media/image93.svg"/><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4.xml"/><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0.png"/><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image24.wdp"/><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7.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6.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3211195" y="166494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5" name="Picture 4"/>
          <p:cNvPicPr>
            <a:picLocks noChangeAspect="1"/>
          </p:cNvPicPr>
          <p:nvPr/>
        </p:nvPicPr>
        <p:blipFill>
          <a:blip r:embed="rId5"/>
          <a:stretch>
            <a:fillRect/>
          </a:stretch>
        </p:blipFill>
        <p:spPr>
          <a:xfrm>
            <a:off x="1332742" y="939534"/>
            <a:ext cx="7218290" cy="725487"/>
          </a:xfrm>
          <a:prstGeom prst="rect">
            <a:avLst/>
          </a:prstGeom>
        </p:spPr>
      </p:pic>
      <p:pic>
        <p:nvPicPr>
          <p:cNvPr id="6" name="Picture 5"/>
          <p:cNvPicPr>
            <a:picLocks noChangeAspect="1"/>
          </p:cNvPicPr>
          <p:nvPr/>
        </p:nvPicPr>
        <p:blipFill>
          <a:blip r:embed="rId6"/>
          <a:stretch>
            <a:fillRect/>
          </a:stretch>
        </p:blipFill>
        <p:spPr>
          <a:xfrm>
            <a:off x="3353064" y="1349327"/>
            <a:ext cx="8565622" cy="4029805"/>
          </a:xfrm>
          <a:prstGeom prst="rect">
            <a:avLst/>
          </a:prstGeom>
        </p:spPr>
      </p:pic>
      <p:sp>
        <p:nvSpPr>
          <p:cNvPr id="3" name="TextBox 1"/>
          <p:cNvSpPr txBox="1"/>
          <p:nvPr/>
        </p:nvSpPr>
        <p:spPr>
          <a:xfrm>
            <a:off x="842838" y="71420"/>
            <a:ext cx="10767316" cy="798830"/>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altLang="zh-CN" sz="4000" b="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 Năm ngày 5 tháng 3 năm 2026</a:t>
            </a:r>
            <a:endParaRPr kumimoji="0" lang="en-US" altLang="zh-CN" sz="4000" b="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6" name="TextBox 5"/>
          <p:cNvSpPr txBox="1"/>
          <p:nvPr/>
        </p:nvSpPr>
        <p:spPr>
          <a:xfrm>
            <a:off x="1000126" y="726308"/>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en-US" sz="3600" b="1" dirty="0">
                <a:solidFill>
                  <a:srgbClr val="5B9BD5">
                    <a:lumMod val="75000"/>
                  </a:srgbClr>
                </a:solidFill>
                <a:latin typeface="Calibri" panose="020F0502020204030204" pitchFamily="34" charset="0"/>
                <a:cs typeface="Calibri" panose="020F0502020204030204" pitchFamily="34" charset="0"/>
              </a:rPr>
              <a:t>N</a:t>
            </a:r>
            <a:r>
              <a:rPr lang="vi-VN" sz="3600" b="1" dirty="0">
                <a:solidFill>
                  <a:srgbClr val="5B9BD5">
                    <a:lumMod val="75000"/>
                  </a:srgbClr>
                </a:solidFill>
                <a:latin typeface="Calibri" panose="020F0502020204030204" pitchFamily="34" charset="0"/>
                <a:cs typeface="Calibri" panose="020F0502020204030204" pitchFamily="34" charset="0"/>
              </a:rPr>
              <a:t>gười có thể thực hiện hành vi </a:t>
            </a:r>
            <a:r>
              <a:rPr lang="en-US" sz="3600" b="1" dirty="0">
                <a:solidFill>
                  <a:srgbClr val="5B9BD5">
                    <a:lumMod val="75000"/>
                  </a:srgbClr>
                </a:solidFill>
                <a:latin typeface="Calibri" panose="020F0502020204030204" pitchFamily="34" charset="0"/>
                <a:cs typeface="Calibri" panose="020F0502020204030204" pitchFamily="34" charset="0"/>
              </a:rPr>
              <a:t>x</a:t>
            </a:r>
            <a:r>
              <a:rPr lang="vi-VN" sz="3600" b="1" dirty="0">
                <a:solidFill>
                  <a:srgbClr val="5B9BD5">
                    <a:lumMod val="75000"/>
                  </a:srgbClr>
                </a:solidFill>
                <a:latin typeface="Calibri" panose="020F0502020204030204" pitchFamily="34" charset="0"/>
                <a:cs typeface="Calibri" panose="020F0502020204030204" pitchFamily="34" charset="0"/>
              </a:rPr>
              <a:t>âm hại tinh 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panose="020F0502020204030204"/>
              <a:cs typeface="Calibri" panose="020F0502020204030204" pitchFamily="34" charset="0"/>
            </a:endParaRPr>
          </a:p>
        </p:txBody>
      </p:sp>
      <p:sp>
        <p:nvSpPr>
          <p:cNvPr id="9" name="TextBox 8"/>
          <p:cNvSpPr txBox="1"/>
          <p:nvPr/>
        </p:nvSpPr>
        <p:spPr>
          <a:xfrm>
            <a:off x="819150" y="159067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Người quen, người lạ, người thân, người hơn tuổi, người có cả hai giới tính....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1685924" y="3221858"/>
            <a:ext cx="8810625" cy="817245"/>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4800" b="1" dirty="0">
                <a:solidFill>
                  <a:srgbClr val="5B9BD5">
                    <a:lumMod val="75000"/>
                  </a:srgbClr>
                </a:solidFill>
                <a:latin typeface="Calibri" panose="020F0502020204030204" pitchFamily="34" charset="0"/>
                <a:cs typeface="Calibri" panose="020F0502020204030204" pitchFamily="34" charset="0"/>
              </a:rPr>
              <a:t>Hậu quả cho người bị </a:t>
            </a:r>
            <a:r>
              <a:rPr lang="en-US" sz="4800" b="1" dirty="0">
                <a:solidFill>
                  <a:srgbClr val="5B9BD5">
                    <a:lumMod val="75000"/>
                  </a:srgbClr>
                </a:solidFill>
                <a:latin typeface="Calibri" panose="020F0502020204030204" pitchFamily="34" charset="0"/>
                <a:cs typeface="Calibri" panose="020F0502020204030204" pitchFamily="34" charset="0"/>
              </a:rPr>
              <a:t>x</a:t>
            </a:r>
            <a:r>
              <a:rPr lang="vi-VN" sz="4800" b="1" dirty="0">
                <a:solidFill>
                  <a:srgbClr val="5B9BD5">
                    <a:lumMod val="75000"/>
                  </a:srgbClr>
                </a:solidFill>
                <a:latin typeface="Calibri" panose="020F0502020204030204" pitchFamily="34" charset="0"/>
                <a:cs typeface="Calibri" panose="020F0502020204030204" pitchFamily="34" charset="0"/>
              </a:rPr>
              <a:t>âm hại</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panose="020F0502020204030204"/>
              <a:cs typeface="Calibri" panose="020F0502020204030204" pitchFamily="34" charset="0"/>
            </a:endParaRPr>
          </a:p>
        </p:txBody>
      </p:sp>
      <p:sp>
        <p:nvSpPr>
          <p:cNvPr id="8" name="TextBox 7"/>
          <p:cNvSpPr txBox="1"/>
          <p:nvPr/>
        </p:nvSpPr>
        <p:spPr>
          <a:xfrm>
            <a:off x="933450" y="442912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Lo lắng, sống thụ động, mất lòng tin vào người khác...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3"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p:cNvSpPr/>
          <p:nvPr/>
        </p:nvSpPr>
        <p:spPr>
          <a:xfrm>
            <a:off x="2512624" y="762860"/>
            <a:ext cx="7453310" cy="2934765"/>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Ứng</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phó</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xâm</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hại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thần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a:fillRect/>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a:fillRect/>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6" name="TextBox 5"/>
          <p:cNvSpPr txBox="1"/>
          <p:nvPr/>
        </p:nvSpPr>
        <p:spPr>
          <a:xfrm>
            <a:off x="863028" y="339047"/>
            <a:ext cx="10509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Mỗi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tình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huống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phó</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xâm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thần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1471612" y="1724025"/>
            <a:ext cx="9454048" cy="40576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pic>
        <p:nvPicPr>
          <p:cNvPr id="5" name="Picture 4"/>
          <p:cNvPicPr>
            <a:picLocks noChangeAspect="1"/>
          </p:cNvPicPr>
          <p:nvPr/>
        </p:nvPicPr>
        <p:blipFill>
          <a:blip r:embed="rId2"/>
          <a:stretch>
            <a:fillRect/>
          </a:stretch>
        </p:blipFill>
        <p:spPr>
          <a:xfrm>
            <a:off x="1828800" y="538162"/>
            <a:ext cx="8466528" cy="1614488"/>
          </a:xfrm>
          <a:prstGeom prst="rect">
            <a:avLst/>
          </a:prstGeom>
        </p:spPr>
      </p:pic>
      <p:sp>
        <p:nvSpPr>
          <p:cNvPr id="8" name="Rectangle: Rounded Corners 7"/>
          <p:cNvSpPr/>
          <p:nvPr/>
        </p:nvSpPr>
        <p:spPr>
          <a:xfrm>
            <a:off x="1000124" y="2526948"/>
            <a:ext cx="10448926" cy="3588101"/>
          </a:xfrm>
          <a:custGeom>
            <a:avLst/>
            <a:gdLst>
              <a:gd name="connsiteX0" fmla="*/ 0 w 10448926"/>
              <a:gd name="connsiteY0" fmla="*/ 598029 h 3588101"/>
              <a:gd name="connsiteX1" fmla="*/ 598029 w 10448926"/>
              <a:gd name="connsiteY1" fmla="*/ 0 h 3588101"/>
              <a:gd name="connsiteX2" fmla="*/ 9850897 w 10448926"/>
              <a:gd name="connsiteY2" fmla="*/ 0 h 3588101"/>
              <a:gd name="connsiteX3" fmla="*/ 10448926 w 10448926"/>
              <a:gd name="connsiteY3" fmla="*/ 598029 h 3588101"/>
              <a:gd name="connsiteX4" fmla="*/ 10448926 w 10448926"/>
              <a:gd name="connsiteY4" fmla="*/ 2990072 h 3588101"/>
              <a:gd name="connsiteX5" fmla="*/ 9850897 w 10448926"/>
              <a:gd name="connsiteY5" fmla="*/ 3588101 h 3588101"/>
              <a:gd name="connsiteX6" fmla="*/ 598029 w 10448926"/>
              <a:gd name="connsiteY6" fmla="*/ 3588101 h 3588101"/>
              <a:gd name="connsiteX7" fmla="*/ 0 w 10448926"/>
              <a:gd name="connsiteY7" fmla="*/ 2990072 h 3588101"/>
              <a:gd name="connsiteX8" fmla="*/ 0 w 10448926"/>
              <a:gd name="connsiteY8" fmla="*/ 598029 h 35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588101" fill="none" extrusionOk="0">
                <a:moveTo>
                  <a:pt x="0" y="598029"/>
                </a:moveTo>
                <a:cubicBezTo>
                  <a:pt x="-41141" y="307176"/>
                  <a:pt x="262380" y="1742"/>
                  <a:pt x="598029" y="0"/>
                </a:cubicBezTo>
                <a:cubicBezTo>
                  <a:pt x="3670877" y="-88141"/>
                  <a:pt x="8501194" y="-30127"/>
                  <a:pt x="9850897" y="0"/>
                </a:cubicBezTo>
                <a:cubicBezTo>
                  <a:pt x="10169551" y="-33656"/>
                  <a:pt x="10469538" y="260751"/>
                  <a:pt x="10448926" y="598029"/>
                </a:cubicBezTo>
                <a:cubicBezTo>
                  <a:pt x="10472220" y="1698492"/>
                  <a:pt x="10334529" y="1887368"/>
                  <a:pt x="10448926" y="2990072"/>
                </a:cubicBezTo>
                <a:cubicBezTo>
                  <a:pt x="10481212" y="3347881"/>
                  <a:pt x="10185063" y="3591889"/>
                  <a:pt x="9850897" y="3588101"/>
                </a:cubicBezTo>
                <a:cubicBezTo>
                  <a:pt x="5474980" y="3430709"/>
                  <a:pt x="4200077" y="3570323"/>
                  <a:pt x="598029" y="3588101"/>
                </a:cubicBezTo>
                <a:cubicBezTo>
                  <a:pt x="250161" y="3563444"/>
                  <a:pt x="-4737" y="3286425"/>
                  <a:pt x="0" y="2990072"/>
                </a:cubicBezTo>
                <a:cubicBezTo>
                  <a:pt x="-165838" y="2703708"/>
                  <a:pt x="-140199" y="902595"/>
                  <a:pt x="0" y="598029"/>
                </a:cubicBezTo>
                <a:close/>
              </a:path>
              <a:path w="10448926" h="3588101" stroke="0" extrusionOk="0">
                <a:moveTo>
                  <a:pt x="0" y="598029"/>
                </a:moveTo>
                <a:cubicBezTo>
                  <a:pt x="-57663" y="269057"/>
                  <a:pt x="264892" y="-4489"/>
                  <a:pt x="598029" y="0"/>
                </a:cubicBezTo>
                <a:cubicBezTo>
                  <a:pt x="3929787" y="35450"/>
                  <a:pt x="8672213" y="37244"/>
                  <a:pt x="9850897" y="0"/>
                </a:cubicBezTo>
                <a:cubicBezTo>
                  <a:pt x="10190824" y="-24866"/>
                  <a:pt x="10424039" y="266680"/>
                  <a:pt x="10448926" y="598029"/>
                </a:cubicBezTo>
                <a:cubicBezTo>
                  <a:pt x="10604563" y="1445017"/>
                  <a:pt x="10347688" y="2285202"/>
                  <a:pt x="10448926" y="2990072"/>
                </a:cubicBezTo>
                <a:cubicBezTo>
                  <a:pt x="10509603" y="3311960"/>
                  <a:pt x="10173254" y="3566756"/>
                  <a:pt x="9850897" y="3588101"/>
                </a:cubicBezTo>
                <a:cubicBezTo>
                  <a:pt x="6123842" y="3566596"/>
                  <a:pt x="4443083" y="3716228"/>
                  <a:pt x="598029" y="3588101"/>
                </a:cubicBezTo>
                <a:cubicBezTo>
                  <a:pt x="314678" y="3560375"/>
                  <a:pt x="7995" y="3324280"/>
                  <a:pt x="0" y="2990072"/>
                </a:cubicBezTo>
                <a:cubicBezTo>
                  <a:pt x="-124700" y="2067362"/>
                  <a:pt x="-57919" y="1336039"/>
                  <a:pt x="0" y="598029"/>
                </a:cubicBezTo>
                <a:close/>
              </a:path>
            </a:pathLst>
          </a:cu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lên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tiếng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bảo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vệ</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endPar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thích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sự</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biệt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hỗ</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trợ</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một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tế</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với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người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đặt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mình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trí</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xúc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endPar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Chia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sẻ</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sao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thấy</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nét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riêng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endPar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Rủ</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tham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hoạt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động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chung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nhóm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lớp</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trường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a:t>
            </a:r>
            <a:endPar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8" name="Rectangle: Rounded Corners 7"/>
          <p:cNvSpPr/>
          <p:nvPr/>
        </p:nvSpPr>
        <p:spPr>
          <a:xfrm>
            <a:off x="1000124" y="2526949"/>
            <a:ext cx="10448926" cy="3464276"/>
          </a:xfrm>
          <a:custGeom>
            <a:avLst/>
            <a:gdLst>
              <a:gd name="connsiteX0" fmla="*/ 0 w 10448926"/>
              <a:gd name="connsiteY0" fmla="*/ 577391 h 3464276"/>
              <a:gd name="connsiteX1" fmla="*/ 577391 w 10448926"/>
              <a:gd name="connsiteY1" fmla="*/ 0 h 3464276"/>
              <a:gd name="connsiteX2" fmla="*/ 9871535 w 10448926"/>
              <a:gd name="connsiteY2" fmla="*/ 0 h 3464276"/>
              <a:gd name="connsiteX3" fmla="*/ 10448926 w 10448926"/>
              <a:gd name="connsiteY3" fmla="*/ 577391 h 3464276"/>
              <a:gd name="connsiteX4" fmla="*/ 10448926 w 10448926"/>
              <a:gd name="connsiteY4" fmla="*/ 2886885 h 3464276"/>
              <a:gd name="connsiteX5" fmla="*/ 9871535 w 10448926"/>
              <a:gd name="connsiteY5" fmla="*/ 3464276 h 3464276"/>
              <a:gd name="connsiteX6" fmla="*/ 577391 w 10448926"/>
              <a:gd name="connsiteY6" fmla="*/ 3464276 h 3464276"/>
              <a:gd name="connsiteX7" fmla="*/ 0 w 10448926"/>
              <a:gd name="connsiteY7" fmla="*/ 2886885 h 3464276"/>
              <a:gd name="connsiteX8" fmla="*/ 0 w 10448926"/>
              <a:gd name="connsiteY8" fmla="*/ 577391 h 346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464276" fill="none" extrusionOk="0">
                <a:moveTo>
                  <a:pt x="0" y="577391"/>
                </a:moveTo>
                <a:cubicBezTo>
                  <a:pt x="-13995" y="271919"/>
                  <a:pt x="239638" y="6124"/>
                  <a:pt x="577391" y="0"/>
                </a:cubicBezTo>
                <a:cubicBezTo>
                  <a:pt x="3395837" y="-88141"/>
                  <a:pt x="8850731" y="-30127"/>
                  <a:pt x="9871535" y="0"/>
                </a:cubicBezTo>
                <a:cubicBezTo>
                  <a:pt x="10169962" y="-59212"/>
                  <a:pt x="10476748" y="249064"/>
                  <a:pt x="10448926" y="577391"/>
                </a:cubicBezTo>
                <a:cubicBezTo>
                  <a:pt x="10472220" y="1110516"/>
                  <a:pt x="10334529" y="1922242"/>
                  <a:pt x="10448926" y="2886885"/>
                </a:cubicBezTo>
                <a:cubicBezTo>
                  <a:pt x="10488637" y="3239627"/>
                  <a:pt x="10216878" y="3490084"/>
                  <a:pt x="9871535" y="3464276"/>
                </a:cubicBezTo>
                <a:cubicBezTo>
                  <a:pt x="8460544" y="3306884"/>
                  <a:pt x="3302878" y="3446498"/>
                  <a:pt x="577391" y="3464276"/>
                </a:cubicBezTo>
                <a:cubicBezTo>
                  <a:pt x="242631" y="3442016"/>
                  <a:pt x="-5913" y="3163413"/>
                  <a:pt x="0" y="2886885"/>
                </a:cubicBezTo>
                <a:cubicBezTo>
                  <a:pt x="-165838" y="2187795"/>
                  <a:pt x="-140199" y="1233927"/>
                  <a:pt x="0" y="577391"/>
                </a:cubicBezTo>
                <a:close/>
              </a:path>
              <a:path w="10448926" h="3464276" stroke="0" extrusionOk="0">
                <a:moveTo>
                  <a:pt x="0" y="577391"/>
                </a:moveTo>
                <a:cubicBezTo>
                  <a:pt x="-26956" y="259119"/>
                  <a:pt x="245937" y="-19766"/>
                  <a:pt x="577391" y="0"/>
                </a:cubicBezTo>
                <a:cubicBezTo>
                  <a:pt x="5060950" y="35450"/>
                  <a:pt x="8290057" y="37244"/>
                  <a:pt x="9871535" y="0"/>
                </a:cubicBezTo>
                <a:cubicBezTo>
                  <a:pt x="10210794" y="-52530"/>
                  <a:pt x="10417103" y="257142"/>
                  <a:pt x="10448926" y="577391"/>
                </a:cubicBezTo>
                <a:cubicBezTo>
                  <a:pt x="10604563" y="1230727"/>
                  <a:pt x="10347688" y="2620993"/>
                  <a:pt x="10448926" y="2886885"/>
                </a:cubicBezTo>
                <a:cubicBezTo>
                  <a:pt x="10509125" y="3197441"/>
                  <a:pt x="10173105" y="3417645"/>
                  <a:pt x="9871535" y="3464276"/>
                </a:cubicBezTo>
                <a:cubicBezTo>
                  <a:pt x="6291364" y="3442771"/>
                  <a:pt x="4236502" y="3592403"/>
                  <a:pt x="577391" y="3464276"/>
                </a:cubicBezTo>
                <a:cubicBezTo>
                  <a:pt x="300479" y="3439479"/>
                  <a:pt x="38847" y="3224843"/>
                  <a:pt x="0" y="2886885"/>
                </a:cubicBezTo>
                <a:cubicBezTo>
                  <a:pt x="-124700" y="1946923"/>
                  <a:pt x="-57919" y="1563051"/>
                  <a:pt x="0" y="577391"/>
                </a:cubicBezTo>
                <a:close/>
              </a:path>
            </a:pathLst>
          </a:cu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Trò chuyện với bạn để tìm hiểu lí do làm sao bị người thân trách móc, mắng nhiếc</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Động viên bạn</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Hướng dẫn bạn cách khắc phục những điểm yếu hoặc giới thiệu người tư vấn cho bạn.</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Rủ bạn tham gia các hoạt động chung của tổ, lớp.</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1790700" y="261938"/>
            <a:ext cx="8577262" cy="2160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076811" y="2561465"/>
            <a:ext cx="1423035" cy="2743200"/>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1122" y="1121130"/>
            <a:ext cx="6096012" cy="6096012"/>
          </a:xfrm>
          <a:prstGeom prst="rect">
            <a:avLst/>
          </a:prstGeom>
        </p:spPr>
      </p:pic>
      <p:sp>
        <p:nvSpPr>
          <p:cNvPr id="7" name="TextBox 6"/>
          <p:cNvSpPr txBox="1"/>
          <p:nvPr/>
        </p:nvSpPr>
        <p:spPr>
          <a:xfrm>
            <a:off x="4543425" y="1000125"/>
            <a:ext cx="288607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prstClr val="white"/>
                </a:solidFill>
                <a:effectLst/>
                <a:uLnTx/>
                <a:uFillTx/>
                <a:latin typeface="Calibri" panose="020F0502020204030204"/>
                <a:ea typeface="+mn-ea"/>
                <a:cs typeface="+mn-cs"/>
              </a:rPr>
              <a:t>Vận</a:t>
            </a:r>
            <a:r>
              <a:rPr kumimoji="0" lang="en-US" sz="6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6600" b="1" i="0" u="none" strike="noStrike" kern="1200" cap="none" spc="0" normalizeH="0" noProof="0" dirty="0" err="1">
                <a:ln>
                  <a:noFill/>
                </a:ln>
                <a:solidFill>
                  <a:prstClr val="white"/>
                </a:solidFill>
                <a:effectLst/>
                <a:uLnTx/>
                <a:uFillTx/>
                <a:latin typeface="Calibri" panose="020F0502020204030204"/>
                <a:ea typeface="+mn-ea"/>
                <a:cs typeface="+mn-cs"/>
              </a:rPr>
              <a:t>dụng</a:t>
            </a:r>
            <a:endPar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71635" y="5703175"/>
            <a:ext cx="14735270" cy="7367635"/>
          </a:xfrm>
          <a:prstGeom prst="rect">
            <a:avLst/>
          </a:prstGeom>
        </p:spPr>
      </p:pic>
      <p:pic>
        <p:nvPicPr>
          <p:cNvPr id="104" name="Picture 11"/>
          <p:cNvPicPr>
            <a:picLocks noChangeAspect="1"/>
          </p:cNvPicPr>
          <p:nvPr/>
        </p:nvPicPr>
        <p:blipFill rotWithShape="1">
          <a:blip r:embed="rId3"/>
          <a:srcRect r="51604" b="52061"/>
          <a:stretch>
            <a:fillRect/>
          </a:stretch>
        </p:blipFill>
        <p:spPr>
          <a:xfrm>
            <a:off x="2895600" y="4095903"/>
            <a:ext cx="5690675" cy="2762097"/>
          </a:xfrm>
          <a:prstGeom prst="rect">
            <a:avLst/>
          </a:prstGeom>
        </p:spPr>
      </p:pic>
      <p:sp>
        <p:nvSpPr>
          <p:cNvPr id="2" name="Thought Bubble: Cloud 1"/>
          <p:cNvSpPr/>
          <p:nvPr/>
        </p:nvSpPr>
        <p:spPr>
          <a:xfrm>
            <a:off x="4317697" y="104775"/>
            <a:ext cx="7226603"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libri" panose="020F0502020204030204"/>
              </a:rPr>
              <a:t>V</a:t>
            </a:r>
            <a:r>
              <a:rPr lang="vi-VN" sz="4400" b="1" dirty="0">
                <a:solidFill>
                  <a:srgbClr val="FF0000"/>
                </a:solidFill>
                <a:latin typeface="Calibri" panose="020F0502020204030204"/>
              </a:rPr>
              <a:t>ề nhà:</a:t>
            </a:r>
            <a:endParaRPr lang="en-US" sz="4400" b="1" dirty="0">
              <a:solidFill>
                <a:srgbClr val="FF0000"/>
              </a:solidFill>
              <a:latin typeface="Calibri" panose="020F0502020204030204"/>
            </a:endParaRPr>
          </a:p>
          <a:p>
            <a:pPr lvl="0" algn="ctr">
              <a:defRPr/>
            </a:pPr>
            <a:r>
              <a:rPr lang="vi-VN" sz="3200" b="1" i="1" dirty="0">
                <a:solidFill>
                  <a:sysClr val="windowText" lastClr="000000"/>
                </a:solidFill>
                <a:latin typeface="Calibri" panose="020F0502020204030204"/>
              </a:rPr>
              <a:t>Chia sẻ với người thân về những hành vi phòng tránh xâm hại tinh thần mà em đã học</a:t>
            </a:r>
            <a:endParaRPr kumimoji="0" lang="en-US" sz="3200" b="1" i="1" u="none" strike="noStrike" kern="1200" cap="none" spc="0" normalizeH="0" baseline="0" noProof="0" dirty="0">
              <a:ln>
                <a:noFill/>
              </a:ln>
              <a:solidFill>
                <a:sysClr val="windowText" lastClr="000000"/>
              </a:solidFill>
              <a:effectLst/>
              <a:uLnTx/>
              <a:uFillTx/>
              <a:latin typeface="Calibri" panose="020F050202020403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48174" y="5719297"/>
            <a:ext cx="15011914" cy="7533251"/>
          </a:xfrm>
          <a:prstGeom prst="rect">
            <a:avLst/>
          </a:prstGeom>
        </p:spPr>
      </p:pic>
      <p:pic>
        <p:nvPicPr>
          <p:cNvPr id="4"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409649"/>
            <a:ext cx="3664581" cy="3506547"/>
          </a:xfrm>
          <a:prstGeom prst="rect">
            <a:avLst/>
          </a:prstGeom>
        </p:spPr>
      </p:pic>
      <p:pic>
        <p:nvPicPr>
          <p:cNvPr id="5"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27421" y="3553379"/>
            <a:ext cx="3317061" cy="3304621"/>
          </a:xfrm>
          <a:prstGeom prst="rect">
            <a:avLst/>
          </a:prstGeom>
        </p:spPr>
      </p:pic>
      <p:pic>
        <p:nvPicPr>
          <p:cNvPr id="6" name="Picture 5"/>
          <p:cNvPicPr>
            <a:picLocks noChangeAspect="1"/>
          </p:cNvPicPr>
          <p:nvPr/>
        </p:nvPicPr>
        <p:blipFill>
          <a:blip r:embed="rId7"/>
          <a:stretch>
            <a:fillRect/>
          </a:stretch>
        </p:blipFill>
        <p:spPr>
          <a:xfrm>
            <a:off x="2186206" y="1224035"/>
            <a:ext cx="7840136" cy="145097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451" y="79661"/>
            <a:ext cx="2045386" cy="2045386"/>
          </a:xfrm>
          <a:prstGeom prst="rect">
            <a:avLst/>
          </a:prstGeom>
        </p:spPr>
      </p:pic>
      <p:pic>
        <p:nvPicPr>
          <p:cNvPr id="13"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88705" y="-31815"/>
            <a:ext cx="6986552" cy="486438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79881"/>
          <a:stretch>
            <a:fillRect/>
          </a:stretch>
        </p:blipFill>
        <p:spPr>
          <a:xfrm>
            <a:off x="0" y="6491524"/>
            <a:ext cx="12234048" cy="1367674"/>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26936" y="1263007"/>
            <a:ext cx="3513364" cy="6090557"/>
          </a:xfrm>
          <a:prstGeom prst="rect">
            <a:avLst/>
          </a:prstGeom>
        </p:spPr>
      </p:pic>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a:fillRect/>
          </a:stretch>
        </p:blipFill>
        <p:spPr>
          <a:xfrm>
            <a:off x="9814815" y="3752957"/>
            <a:ext cx="2419233" cy="3422404"/>
          </a:xfrm>
          <a:prstGeom prst="rect">
            <a:avLst/>
          </a:prstGeom>
        </p:spPr>
      </p:pic>
      <p:pic>
        <p:nvPicPr>
          <p:cNvPr id="2" name="Picture 1"/>
          <p:cNvPicPr>
            <a:picLocks noChangeAspect="1"/>
          </p:cNvPicPr>
          <p:nvPr/>
        </p:nvPicPr>
        <p:blipFill>
          <a:blip r:embed="rId11"/>
          <a:stretch>
            <a:fillRect/>
          </a:stretch>
        </p:blipFill>
        <p:spPr>
          <a:xfrm>
            <a:off x="2620080" y="1014954"/>
            <a:ext cx="7157324" cy="228010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451" y="79661"/>
            <a:ext cx="2045386" cy="2045386"/>
          </a:xfrm>
          <a:prstGeom prst="rect">
            <a:avLst/>
          </a:prstGeom>
        </p:spPr>
      </p:pic>
      <p:pic>
        <p:nvPicPr>
          <p:cNvPr id="13"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88705" y="-31815"/>
            <a:ext cx="6986552" cy="486438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79881"/>
          <a:stretch>
            <a:fillRect/>
          </a:stretch>
        </p:blipFill>
        <p:spPr>
          <a:xfrm>
            <a:off x="0" y="6491524"/>
            <a:ext cx="12234048" cy="1367674"/>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26936" y="1263007"/>
            <a:ext cx="3513364" cy="6090557"/>
          </a:xfrm>
          <a:prstGeom prst="rect">
            <a:avLst/>
          </a:prstGeom>
        </p:spPr>
      </p:pic>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a:fillRect/>
          </a:stretch>
        </p:blipFill>
        <p:spPr>
          <a:xfrm>
            <a:off x="9814815" y="3752957"/>
            <a:ext cx="2419233" cy="3422404"/>
          </a:xfrm>
          <a:prstGeom prst="rect">
            <a:avLst/>
          </a:prstGeom>
        </p:spPr>
      </p:pic>
      <p:pic>
        <p:nvPicPr>
          <p:cNvPr id="2" name="Picture 1"/>
          <p:cNvPicPr>
            <a:picLocks noChangeAspect="1"/>
          </p:cNvPicPr>
          <p:nvPr/>
        </p:nvPicPr>
        <p:blipFill>
          <a:blip r:embed="rId11"/>
          <a:stretch>
            <a:fillRect/>
          </a:stretch>
        </p:blipFill>
        <p:spPr>
          <a:xfrm>
            <a:off x="2802975" y="646443"/>
            <a:ext cx="6791533" cy="25239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1000" r="-1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a:fillRect/>
          </a:stretch>
        </p:blipFill>
        <p:spPr>
          <a:xfrm>
            <a:off x="-113102" y="643974"/>
            <a:ext cx="6754858" cy="6391170"/>
          </a:xfrm>
          <a:prstGeom prst="rect">
            <a:avLst/>
          </a:prstGeom>
        </p:spPr>
      </p:pic>
      <p:pic>
        <p:nvPicPr>
          <p:cNvPr id="2052" name="Picture 4" descr="Cartoon carps koi. underwater view. Free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5525029" y="1342178"/>
            <a:ext cx="5371042" cy="19447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811" y="2561465"/>
            <a:ext cx="1423035" cy="2743200"/>
          </a:xfrm>
          <a:prstGeom prst="rect">
            <a:avLst/>
          </a:prstGeom>
        </p:spPr>
      </p:pic>
      <p:sp>
        <p:nvSpPr>
          <p:cNvPr id="25" name="TextBox 24"/>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a:fillRect/>
          </a:stretch>
        </p:blipFill>
        <p:spPr>
          <a:xfrm>
            <a:off x="1355668" y="1586848"/>
            <a:ext cx="3003870" cy="5346657"/>
          </a:xfrm>
          <a:prstGeom prst="rect">
            <a:avLst/>
          </a:prstGeom>
        </p:spPr>
      </p:pic>
      <p:pic>
        <p:nvPicPr>
          <p:cNvPr id="33" name="Picture 32"/>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a:fillRect/>
          </a:stretch>
        </p:blipFill>
        <p:spPr>
          <a:xfrm>
            <a:off x="8390312" y="1454636"/>
            <a:ext cx="2964268" cy="581019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451" y="79661"/>
            <a:ext cx="2045386" cy="2045386"/>
          </a:xfrm>
          <a:prstGeom prst="rect">
            <a:avLst/>
          </a:prstGeom>
        </p:spPr>
      </p:pic>
      <p:pic>
        <p:nvPicPr>
          <p:cNvPr id="13"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88705" y="-31815"/>
            <a:ext cx="6986552" cy="486438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79881"/>
          <a:stretch>
            <a:fillRect/>
          </a:stretch>
        </p:blipFill>
        <p:spPr>
          <a:xfrm>
            <a:off x="0" y="6491524"/>
            <a:ext cx="12234048" cy="1367674"/>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26936" y="1263007"/>
            <a:ext cx="3513364" cy="6090557"/>
          </a:xfrm>
          <a:prstGeom prst="rect">
            <a:avLst/>
          </a:prstGeom>
        </p:spPr>
      </p:pic>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a:fillRect/>
          </a:stretch>
        </p:blipFill>
        <p:spPr>
          <a:xfrm>
            <a:off x="9814815" y="3752957"/>
            <a:ext cx="2419233" cy="3422404"/>
          </a:xfrm>
          <a:prstGeom prst="rect">
            <a:avLst/>
          </a:prstGeom>
        </p:spPr>
      </p:pic>
      <p:sp>
        <p:nvSpPr>
          <p:cNvPr id="12" name="TextBox 11"/>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endPar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11"/>
          <a:stretch>
            <a:fillRect/>
          </a:stretch>
        </p:blipFill>
        <p:spPr>
          <a:xfrm>
            <a:off x="2838655" y="437221"/>
            <a:ext cx="6925656" cy="18533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451" y="79661"/>
            <a:ext cx="2045386" cy="2045386"/>
          </a:xfrm>
          <a:prstGeom prst="rect">
            <a:avLst/>
          </a:prstGeom>
        </p:spPr>
      </p:pic>
      <p:pic>
        <p:nvPicPr>
          <p:cNvPr id="13"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88705" y="-31815"/>
            <a:ext cx="6986552" cy="486438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79881"/>
          <a:stretch>
            <a:fillRect/>
          </a:stretch>
        </p:blipFill>
        <p:spPr>
          <a:xfrm>
            <a:off x="0" y="6491524"/>
            <a:ext cx="12234048" cy="1367674"/>
          </a:xfrm>
          <a:prstGeom prst="rect">
            <a:avLst/>
          </a:prstGeom>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a:fillRect/>
          </a:stretch>
        </p:blipFill>
        <p:spPr>
          <a:xfrm>
            <a:off x="-326936" y="1263007"/>
            <a:ext cx="3513364" cy="6090557"/>
          </a:xfrm>
          <a:prstGeom prst="rect">
            <a:avLst/>
          </a:prstGeom>
        </p:spPr>
      </p:pic>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a:fillRect/>
          </a:stretch>
        </p:blipFill>
        <p:spPr>
          <a:xfrm>
            <a:off x="9814815" y="3752957"/>
            <a:ext cx="2419233" cy="3422404"/>
          </a:xfrm>
          <a:prstGeom prst="rect">
            <a:avLst/>
          </a:prstGeom>
        </p:spPr>
      </p:pic>
      <p:sp>
        <p:nvSpPr>
          <p:cNvPr id="12" name="TextBox 11"/>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11"/>
          <a:stretch>
            <a:fillRect/>
          </a:stretch>
        </p:blipFill>
        <p:spPr>
          <a:xfrm>
            <a:off x="2602351" y="498867"/>
            <a:ext cx="6925656" cy="18533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811" y="2561465"/>
            <a:ext cx="1423035" cy="2743200"/>
          </a:xfrm>
          <a:prstGeom prst="rect">
            <a:avLst/>
          </a:prstGeom>
        </p:spPr>
      </p:pic>
      <p:sp>
        <p:nvSpPr>
          <p:cNvPr id="25" name="TextBox 24"/>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a:fillRect/>
          </a:stretch>
        </p:blipFill>
        <p:spPr>
          <a:xfrm>
            <a:off x="-325755" y="1511343"/>
            <a:ext cx="3003870" cy="5346657"/>
          </a:xfrm>
          <a:prstGeom prst="rect">
            <a:avLst/>
          </a:prstGeom>
        </p:spPr>
      </p:pic>
      <p:pic>
        <p:nvPicPr>
          <p:cNvPr id="33" name="Picture 32"/>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a:fillRect/>
          </a:stretch>
        </p:blipFill>
        <p:spPr>
          <a:xfrm>
            <a:off x="9684174" y="1040032"/>
            <a:ext cx="2964268" cy="5810197"/>
          </a:xfrm>
          <a:prstGeom prst="rect">
            <a:avLst/>
          </a:prstGeom>
        </p:spPr>
      </p:pic>
      <p:sp>
        <p:nvSpPr>
          <p:cNvPr id="9" name="Oval 8"/>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4" name="TextBox 3"/>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endPar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3142" y="3910286"/>
            <a:ext cx="2356083" cy="313006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41689" y="4215233"/>
            <a:ext cx="3800403" cy="27432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78" y1="27973" x2="26622" y2="39324"/>
                        <a14:foregroundMark x1="26622" y1="39324" x2="26757" y2="40000"/>
                        <a14:foregroundMark x1="24595" y1="24865" x2="36216" y2="38378"/>
                        <a14:foregroundMark x1="32162" y1="19595" x2="32838" y2="21486"/>
                        <a14:foregroundMark x1="40946" y1="27432" x2="41486" y2="31757"/>
                        <a14:foregroundMark x1="38784" y1="24459" x2="39865" y2="25811"/>
                        <a14:foregroundMark x1="40270" y1="25676" x2="42162" y2="27838"/>
                        <a14:foregroundMark x1="39865" y1="39865" x2="38165" y2="43264"/>
                        <a14:foregroundMark x1="35617" y1="46822" x2="26892" y2="46486"/>
                        <a14:foregroundMark x1="26892" y1="46486" x2="26081" y2="46081"/>
                        <a14:foregroundMark x1="27297" y1="47027" x2="32838" y2="48243"/>
                        <a14:foregroundMark x1="36622" y1="29595" x2="35405" y2="42027"/>
                        <a14:foregroundMark x1="35405" y1="42027" x2="35000" y2="42432"/>
                        <a14:foregroundMark x1="17297" y1="42838" x2="20135" y2="43243"/>
                        <a14:foregroundMark x1="37973" y1="44730" x2="37838" y2="45135"/>
                        <a14:foregroundMark x1="38378" y1="44730" x2="37432" y2="46081"/>
                        <a14:foregroundMark x1="39324" y1="43378" x2="36486" y2="46892"/>
                        <a14:foregroundMark x1="36757" y1="47432" x2="39865" y2="43243"/>
                        <a14:foregroundMark x1="39189" y1="44865" x2="37432" y2="46892"/>
                        <a14:foregroundMark x1="22568" y1="27973" x2="23378" y2="36216"/>
                        <a14:foregroundMark x1="22973" y1="21757" x2="24730" y2="22297"/>
                        <a14:foregroundMark x1="22568" y1="22162" x2="22568" y2="22162"/>
                        <a14:foregroundMark x1="23108" y1="21216" x2="22027" y2="22162"/>
                        <a14:foregroundMark x1="22838" y1="21486" x2="21622" y2="22973"/>
                        <a14:foregroundMark x1="21486" y1="22703" x2="22973" y2="21351"/>
                        <a14:foregroundMark x1="71216" y1="28649" x2="72568" y2="42703"/>
                        <a14:foregroundMark x1="71892" y1="25811" x2="66216" y2="40270"/>
                        <a14:foregroundMark x1="66216" y1="40270" x2="67568" y2="41892"/>
                        <a14:foregroundMark x1="72838" y1="19865" x2="77027" y2="24595"/>
                        <a14:foregroundMark x1="73514" y1="19324" x2="63649" y2="23514"/>
                        <a14:foregroundMark x1="64324" y1="23378" x2="57297" y2="29189"/>
                        <a14:foregroundMark x1="57297" y1="29189" x2="57297" y2="29189"/>
                        <a14:foregroundMark x1="63649" y1="20946" x2="63649" y2="20946"/>
                        <a14:foregroundMark x1="75541" y1="20946" x2="78784" y2="25405"/>
                        <a14:foregroundMark x1="79054" y1="24595" x2="82432" y2="28243"/>
                        <a14:foregroundMark x1="81622" y1="27027" x2="85946" y2="32703"/>
                        <a14:foregroundMark x1="85946" y1="32703" x2="85811" y2="37432"/>
                        <a14:foregroundMark x1="84730" y1="34730" x2="80747" y2="42446"/>
                        <a14:foregroundMark x1="77568" y1="31486" x2="74189" y2="43784"/>
                        <a14:foregroundMark x1="69730" y1="25541" x2="64189" y2="32162"/>
                        <a14:foregroundMark x1="64189" y1="32162" x2="61081" y2="39595"/>
                        <a14:foregroundMark x1="61081" y1="39595" x2="61351" y2="40270"/>
                        <a14:foregroundMark x1="56351" y1="35811" x2="57162" y2="39054"/>
                        <a14:foregroundMark x1="64730" y1="47162" x2="67297" y2="47027"/>
                        <a14:foregroundMark x1="73919" y1="47027" x2="76216" y2="47027"/>
                        <a14:foregroundMark x1="81133" y1="42725" x2="81622" y2="41892"/>
                        <a14:foregroundMark x1="82703" y1="40676" x2="81791" y2="43201"/>
                        <a14:foregroundMark x1="78906" y1="44345" x2="72297" y2="47027"/>
                        <a14:foregroundMark x1="72297" y1="47027" x2="64012" y2="45606"/>
                        <a14:foregroundMark x1="60242" y1="42220" x2="55676" y2="36622"/>
                        <a14:foregroundMark x1="62518" y1="45012" x2="61386" y2="43624"/>
                        <a14:foregroundMark x1="55946" y1="35541" x2="56892" y2="33378"/>
                        <a14:foregroundMark x1="56486" y1="31351" x2="57162" y2="33378"/>
                        <a14:foregroundMark x1="66467" y1="47912" x2="68514" y2="48514"/>
                        <a14:foregroundMark x1="63919" y1="47162" x2="65923" y2="47752"/>
                        <a14:foregroundMark x1="66183" y1="47530" x2="70135" y2="48649"/>
                        <a14:foregroundMark x1="62973" y1="46622" x2="65959" y2="47467"/>
                        <a14:foregroundMark x1="68464" y1="49086" x2="68108" y2="49054"/>
                        <a14:foregroundMark x1="71081" y1="49324" x2="67599" y2="49008"/>
                        <a14:foregroundMark x1="71216" y1="49459" x2="74324" y2="49189"/>
                        <a14:foregroundMark x1="71618" y1="52148" x2="70829" y2="52136"/>
                        <a14:foregroundMark x1="20270" y1="34054" x2="24459" y2="40270"/>
                        <a14:foregroundMark x1="62654" y1="46763" x2="62838" y2="46892"/>
                        <a14:foregroundMark x1="60720" y1="45410" x2="61451" y2="45921"/>
                        <a14:foregroundMark x1="61461" y1="45913" x2="60811" y2="45338"/>
                        <a14:foregroundMark x1="81757" y1="43108" x2="78514" y2="46351"/>
                        <a14:backgroundMark x1="37129" y1="48161" x2="38191" y2="48050"/>
                        <a14:backgroundMark x1="16486" y1="26622" x2="17838" y2="24730"/>
                        <a14:backgroundMark x1="20270" y1="22162" x2="16216" y2="25135"/>
                        <a14:backgroundMark x1="16216" y1="25135" x2="16216" y2="25270"/>
                        <a14:backgroundMark x1="17162" y1="24865" x2="15541" y2="26892"/>
                        <a14:backgroundMark x1="16757" y1="27568" x2="16081" y2="27838"/>
                        <a14:backgroundMark x1="22297" y1="20000" x2="22297" y2="20000"/>
                        <a14:backgroundMark x1="60718" y1="48927" x2="63378" y2="51081"/>
                        <a14:backgroundMark x1="57973" y1="49459" x2="61081" y2="51216"/>
                        <a14:backgroundMark x1="63919" y1="49459" x2="67162" y2="52297"/>
                        <a14:backgroundMark x1="66757" y1="51486" x2="70811" y2="52162"/>
                        <a14:backgroundMark x1="72027" y1="52027" x2="76081" y2="49730"/>
                        <a14:backgroundMark x1="77838" y1="49054" x2="79906" y2="47445"/>
                        <a14:backgroundMark x1="79953" y1="47482" x2="77973" y2="49730"/>
                        <a14:backgroundMark x1="77973" y1="49730" x2="75541" y2="51081"/>
                        <a14:backgroundMark x1="71351" y1="52568" x2="72027" y2="52568"/>
                        <a14:backgroundMark x1="58784" y1="45000" x2="59865" y2="46081"/>
                        <a14:backgroundMark x1="60946" y1="46351" x2="62027" y2="47297"/>
                        <a14:backgroundMark x1="58108" y1="43784" x2="59324" y2="45135"/>
                      </a14:backgroundRemoval>
                    </a14:imgEffect>
                  </a14:imgLayer>
                </a14:imgProps>
              </a:ext>
              <a:ext uri="{28A0092B-C50C-407E-A947-70E740481C1C}">
                <a14:useLocalDpi xmlns:a14="http://schemas.microsoft.com/office/drawing/2010/main" val="0"/>
              </a:ext>
            </a:extLst>
          </a:blip>
          <a:srcRect b="47407"/>
          <a:stretch>
            <a:fillRect/>
          </a:stretch>
        </p:blipFill>
        <p:spPr>
          <a:xfrm>
            <a:off x="0" y="496948"/>
            <a:ext cx="12094958" cy="6361052"/>
          </a:xfrm>
          <a:prstGeom prst="rect">
            <a:avLst/>
          </a:prstGeom>
        </p:spPr>
      </p:pic>
      <p:sp>
        <p:nvSpPr>
          <p:cNvPr id="4" name="TextBox 3"/>
          <p:cNvSpPr txBox="1"/>
          <p:nvPr/>
        </p:nvSpPr>
        <p:spPr>
          <a:xfrm>
            <a:off x="2857924" y="1305486"/>
            <a:ext cx="73593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GÓC</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CHÚC MỪNG SINH NHẬT THÁNG …</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0"/>
            <a:ext cx="2748176" cy="1199204"/>
          </a:xfrm>
          <a:prstGeom prst="rect">
            <a:avLst/>
          </a:prstGeom>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8176" y="0"/>
            <a:ext cx="2748176" cy="1199204"/>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504084" y="0"/>
            <a:ext cx="2748176" cy="11992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69736" y="0"/>
            <a:ext cx="2748176" cy="1199204"/>
          </a:xfrm>
          <a:prstGeom prst="rect">
            <a:avLst/>
          </a:prstGeom>
        </p:spPr>
      </p:pic>
      <p:pic>
        <p:nvPicPr>
          <p:cNvPr id="9"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817912" y="0"/>
            <a:ext cx="2748176" cy="119920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4000"/>
          </a:stretch>
        </a:blipFill>
        <a:effectLst/>
      </p:bgPr>
    </p:bg>
    <p:spTree>
      <p:nvGrpSpPr>
        <p:cNvPr id="1" name=""/>
        <p:cNvGrpSpPr/>
        <p:nvPr/>
      </p:nvGrpSpPr>
      <p:grpSpPr>
        <a:xfrm>
          <a:off x="0" y="0"/>
          <a:ext cx="0" cy="0"/>
          <a:chOff x="0" y="0"/>
          <a:chExt cx="0" cy="0"/>
        </a:xfrm>
      </p:grpSpPr>
      <p:sp>
        <p:nvSpPr>
          <p:cNvPr id="8" name="TextBox 7"/>
          <p:cNvSpPr txBox="1"/>
          <p:nvPr/>
        </p:nvSpPr>
        <p:spPr>
          <a:xfrm>
            <a:off x="3068549" y="655103"/>
            <a:ext cx="60960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CHỦ ĐỀ TUẦN 23: </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Chia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những</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điều</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khó</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nói</a:t>
            </a:r>
            <a:endPar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a:fillRect/>
          </a:stretch>
        </p:blipFill>
        <p:spPr>
          <a:xfrm>
            <a:off x="9536908" y="88900"/>
            <a:ext cx="2858292" cy="681094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3" name="TextBox 2"/>
          <p:cNvSpPr txBox="1"/>
          <p:nvPr/>
        </p:nvSpPr>
        <p:spPr>
          <a:xfrm>
            <a:off x="821933" y="639332"/>
            <a:ext cx="10664575" cy="1077218"/>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Em hãy viết ra những điều em khó nói về xâm hại tinh thần iên quan đến bản thân và </a:t>
            </a:r>
            <a:r>
              <a:rPr lang="en-US" sz="3200" b="1" dirty="0" err="1">
                <a:solidFill>
                  <a:srgbClr val="002060"/>
                </a:solidFill>
                <a:latin typeface="Calibri" panose="020F0502020204030204" pitchFamily="34" charset="0"/>
                <a:cs typeface="Calibri" panose="020F0502020204030204" pitchFamily="34" charset="0"/>
              </a:rPr>
              <a:t>bỏ</a:t>
            </a:r>
            <a:r>
              <a:rPr lang="vi-VN" sz="3200" b="1" dirty="0">
                <a:solidFill>
                  <a:srgbClr val="002060"/>
                </a:solidFill>
                <a:latin typeface="Calibri" panose="020F0502020204030204" pitchFamily="34" charset="0"/>
                <a:cs typeface="Calibri" panose="020F0502020204030204" pitchFamily="34" charset="0"/>
              </a:rPr>
              <a:t> vào hòm thư</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panose="020F0502020204030204"/>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1804987" y="2424112"/>
            <a:ext cx="9138785" cy="325278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Hòm thư là để các em bỏ những lá thư em viết khi em khó nói với thầy, cô, bố, mẹ, bạn bè và người thân những hành vi mình bị xâm hại về tinh thâng và cách em muốn nhờ giúp đỡ người đọc thư sẽ phản hồi, chia sẻ mọi thông tin đều được bảo mật</a:t>
            </a: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pic>
        <p:nvPicPr>
          <p:cNvPr id="4" name="Picture 3"/>
          <p:cNvPicPr>
            <a:picLocks noChangeAspect="1"/>
          </p:cNvPicPr>
          <p:nvPr/>
        </p:nvPicPr>
        <p:blipFill>
          <a:blip r:embed="rId2"/>
          <a:stretch>
            <a:fillRect/>
          </a:stretch>
        </p:blipFill>
        <p:spPr>
          <a:xfrm>
            <a:off x="985837" y="1762125"/>
            <a:ext cx="3218252" cy="3024187"/>
          </a:xfrm>
          <a:prstGeom prst="rect">
            <a:avLst/>
          </a:prstGeom>
        </p:spPr>
      </p:pic>
      <p:sp>
        <p:nvSpPr>
          <p:cNvPr id="5" name="Rectangle: Rounded Corners 4"/>
          <p:cNvSpPr/>
          <p:nvPr/>
        </p:nvSpPr>
        <p:spPr>
          <a:xfrm>
            <a:off x="4467224" y="1612548"/>
            <a:ext cx="7419976" cy="3911952"/>
          </a:xfrm>
          <a:custGeom>
            <a:avLst/>
            <a:gdLst>
              <a:gd name="connsiteX0" fmla="*/ 0 w 7419976"/>
              <a:gd name="connsiteY0" fmla="*/ 652005 h 3911952"/>
              <a:gd name="connsiteX1" fmla="*/ 652005 w 7419976"/>
              <a:gd name="connsiteY1" fmla="*/ 0 h 3911952"/>
              <a:gd name="connsiteX2" fmla="*/ 6767971 w 7419976"/>
              <a:gd name="connsiteY2" fmla="*/ 0 h 3911952"/>
              <a:gd name="connsiteX3" fmla="*/ 7419976 w 7419976"/>
              <a:gd name="connsiteY3" fmla="*/ 652005 h 3911952"/>
              <a:gd name="connsiteX4" fmla="*/ 7419976 w 7419976"/>
              <a:gd name="connsiteY4" fmla="*/ 3259947 h 3911952"/>
              <a:gd name="connsiteX5" fmla="*/ 6767971 w 7419976"/>
              <a:gd name="connsiteY5" fmla="*/ 3911952 h 3911952"/>
              <a:gd name="connsiteX6" fmla="*/ 652005 w 7419976"/>
              <a:gd name="connsiteY6" fmla="*/ 3911952 h 3911952"/>
              <a:gd name="connsiteX7" fmla="*/ 0 w 7419976"/>
              <a:gd name="connsiteY7" fmla="*/ 3259947 h 3911952"/>
              <a:gd name="connsiteX8" fmla="*/ 0 w 7419976"/>
              <a:gd name="connsiteY8" fmla="*/ 652005 h 391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9976" h="3911952" fill="none" extrusionOk="0">
                <a:moveTo>
                  <a:pt x="0" y="652005"/>
                </a:moveTo>
                <a:cubicBezTo>
                  <a:pt x="-28743" y="319460"/>
                  <a:pt x="239699" y="16946"/>
                  <a:pt x="652005" y="0"/>
                </a:cubicBezTo>
                <a:cubicBezTo>
                  <a:pt x="3443107" y="-88141"/>
                  <a:pt x="6087245" y="-30127"/>
                  <a:pt x="6767971" y="0"/>
                </a:cubicBezTo>
                <a:cubicBezTo>
                  <a:pt x="7106378" y="-62767"/>
                  <a:pt x="7473167" y="273859"/>
                  <a:pt x="7419976" y="652005"/>
                </a:cubicBezTo>
                <a:cubicBezTo>
                  <a:pt x="7443270" y="1203854"/>
                  <a:pt x="7305579" y="2976291"/>
                  <a:pt x="7419976" y="3259947"/>
                </a:cubicBezTo>
                <a:cubicBezTo>
                  <a:pt x="7433808" y="3631833"/>
                  <a:pt x="7149603" y="3932962"/>
                  <a:pt x="6767971" y="3911952"/>
                </a:cubicBezTo>
                <a:cubicBezTo>
                  <a:pt x="5822587" y="3754560"/>
                  <a:pt x="2416968" y="3894174"/>
                  <a:pt x="652005" y="3911952"/>
                </a:cubicBezTo>
                <a:cubicBezTo>
                  <a:pt x="261793" y="3869721"/>
                  <a:pt x="-4540" y="3587522"/>
                  <a:pt x="0" y="3259947"/>
                </a:cubicBezTo>
                <a:cubicBezTo>
                  <a:pt x="-165838" y="2321242"/>
                  <a:pt x="-140199" y="1259590"/>
                  <a:pt x="0" y="652005"/>
                </a:cubicBezTo>
                <a:close/>
              </a:path>
              <a:path w="7419976" h="3911952" stroke="0" extrusionOk="0">
                <a:moveTo>
                  <a:pt x="0" y="652005"/>
                </a:moveTo>
                <a:cubicBezTo>
                  <a:pt x="-12838" y="292205"/>
                  <a:pt x="264492" y="-43117"/>
                  <a:pt x="652005" y="0"/>
                </a:cubicBezTo>
                <a:cubicBezTo>
                  <a:pt x="3228636" y="35450"/>
                  <a:pt x="5509331" y="37244"/>
                  <a:pt x="6767971" y="0"/>
                </a:cubicBezTo>
                <a:cubicBezTo>
                  <a:pt x="7145713" y="-45506"/>
                  <a:pt x="7397846" y="290964"/>
                  <a:pt x="7419976" y="652005"/>
                </a:cubicBezTo>
                <a:cubicBezTo>
                  <a:pt x="7575613" y="1901909"/>
                  <a:pt x="7318738" y="2076968"/>
                  <a:pt x="7419976" y="3259947"/>
                </a:cubicBezTo>
                <a:cubicBezTo>
                  <a:pt x="7481879" y="3611476"/>
                  <a:pt x="7111766" y="3868060"/>
                  <a:pt x="6767971" y="3911952"/>
                </a:cubicBezTo>
                <a:cubicBezTo>
                  <a:pt x="5444953" y="3890447"/>
                  <a:pt x="2793913" y="4040079"/>
                  <a:pt x="652005" y="3911952"/>
                </a:cubicBezTo>
                <a:cubicBezTo>
                  <a:pt x="347004" y="3879405"/>
                  <a:pt x="48922" y="3644059"/>
                  <a:pt x="0" y="3259947"/>
                </a:cubicBezTo>
                <a:cubicBezTo>
                  <a:pt x="-124700" y="2118940"/>
                  <a:pt x="-57919" y="1240040"/>
                  <a:pt x="0" y="652005"/>
                </a:cubicBezTo>
                <a:close/>
              </a:path>
            </a:pathLst>
          </a:cu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Hòm thư là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nơi</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các em bỏ những lá thư em viết khi em khó nói với thầy, cô, bố, mẹ, bạn bè và người thân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về</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những hành vi mình bị xâm hại về tinh th</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ần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và cách em muốn nhờ giúp đỡ</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gười đọc thư sẽ phản hồi, chia sẻ mọi thông tin đều được bảo mật</a:t>
            </a:r>
            <a:endPar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pic>
        <p:nvPicPr>
          <p:cNvPr id="11" name="Graphic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0" y="-30480"/>
            <a:ext cx="4181152" cy="5066451"/>
          </a:xfrm>
          <a:prstGeom prst="rect">
            <a:avLst/>
          </a:prstGeom>
        </p:spPr>
      </p:pic>
      <p:sp>
        <p:nvSpPr>
          <p:cNvPr id="2" name="Rectangle: Rounded Corners 1"/>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p:cNvGrpSpPr/>
          <p:nvPr/>
        </p:nvGrpSpPr>
        <p:grpSpPr>
          <a:xfrm>
            <a:off x="3455284" y="312255"/>
            <a:ext cx="6006768" cy="1355768"/>
            <a:chOff x="2885440" y="114256"/>
            <a:chExt cx="6421120" cy="1505753"/>
          </a:xfrm>
        </p:grpSpPr>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1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10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nodeType="withEffect">
                                  <p:stCondLst>
                                    <p:cond delay="10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10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10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5 NGÓN TAY XINH">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201" t="39880" r="84776" b="45948"/>
          <a:stretch>
            <a:fillRect/>
          </a:stretch>
        </p:blipFill>
        <p:spPr>
          <a:xfrm>
            <a:off x="0" y="-316787"/>
            <a:ext cx="1700981" cy="2407149"/>
          </a:xfrm>
          <a:prstGeom prst="rect">
            <a:avLst/>
          </a:prstGeom>
        </p:spPr>
      </p:pic>
      <p:pic>
        <p:nvPicPr>
          <p:cNvPr id="24" name="图片 23"/>
          <p:cNvPicPr>
            <a:picLocks noChangeAspect="1"/>
          </p:cNvPicPr>
          <p:nvPr/>
        </p:nvPicPr>
        <p:blipFill>
          <a:blip r:embed="rId3">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p:cNvPicPr>
            <a:picLocks noChangeAspect="1"/>
          </p:cNvPicPr>
          <p:nvPr/>
        </p:nvPicPr>
        <p:blipFill>
          <a:blip r:embed="rId4"/>
          <a:stretch>
            <a:fillRect/>
          </a:stretch>
        </p:blipFill>
        <p:spPr>
          <a:xfrm>
            <a:off x="0" y="3127248"/>
            <a:ext cx="12192000" cy="373075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9849" y="300280"/>
            <a:ext cx="5840474" cy="23532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3"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p:cNvSpPr/>
          <p:nvPr/>
        </p:nvSpPr>
        <p:spPr>
          <a:xfrm>
            <a:off x="2512624" y="762860"/>
            <a:ext cx="7453310" cy="2934765"/>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1</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Tìm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hiểu</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hợp</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trẻ</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bị</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xâm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hại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thần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a:fillRect/>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a:fillRect/>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2" name="TextBox 1"/>
          <p:cNvSpPr txBox="1"/>
          <p:nvPr/>
        </p:nvSpPr>
        <p:spPr>
          <a:xfrm>
            <a:off x="760288" y="369870"/>
            <a:ext cx="10767316" cy="7586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altLang="zh-CN" sz="4000" b="1" i="1"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xem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video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xâm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hại</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tinh</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thần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 name="Xâm hại tinh thần">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555749" y="1362075"/>
            <a:ext cx="8805333" cy="4953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grpSp>
        <p:nvGrpSpPr>
          <p:cNvPr id="3" name="Group 2"/>
          <p:cNvGrpSpPr/>
          <p:nvPr/>
        </p:nvGrpSpPr>
        <p:grpSpPr>
          <a:xfrm>
            <a:off x="140093" y="3169203"/>
            <a:ext cx="4718300" cy="3219610"/>
            <a:chOff x="8391525" y="4286250"/>
            <a:chExt cx="3949408" cy="2272460"/>
          </a:xfrm>
        </p:grpSpPr>
        <p:grpSp>
          <p:nvGrpSpPr>
            <p:cNvPr id="5" name="Group 4"/>
            <p:cNvGrpSpPr/>
            <p:nvPr/>
          </p:nvGrpSpPr>
          <p:grpSpPr>
            <a:xfrm>
              <a:off x="8391525" y="4610099"/>
              <a:ext cx="3949408" cy="1948611"/>
              <a:chOff x="552075" y="4100046"/>
              <a:chExt cx="5135957" cy="2549869"/>
            </a:xfrm>
          </p:grpSpPr>
          <p:pic>
            <p:nvPicPr>
              <p:cNvPr id="8" name="Picture 7" descr="A picture containing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75" y="4100046"/>
                <a:ext cx="5135957" cy="2549869"/>
              </a:xfrm>
              <a:prstGeom prst="rect">
                <a:avLst/>
              </a:prstGeom>
            </p:spPr>
          </p:pic>
          <p:pic>
            <p:nvPicPr>
              <p:cNvPr id="9" name="Picture 8"/>
              <p:cNvPicPr>
                <a:picLocks noChangeAspect="1"/>
              </p:cNvPicPr>
              <p:nvPr/>
            </p:nvPicPr>
            <p:blipFill>
              <a:blip r:embed="rId3"/>
              <a:stretch>
                <a:fillRect/>
              </a:stretch>
            </p:blipFill>
            <p:spPr>
              <a:xfrm>
                <a:off x="2363339" y="5792836"/>
                <a:ext cx="1035879" cy="779473"/>
              </a:xfrm>
              <a:prstGeom prst="rect">
                <a:avLst/>
              </a:prstGeom>
              <a:solidFill>
                <a:srgbClr val="FFFFFF">
                  <a:shade val="85000"/>
                </a:srgbClr>
              </a:solidFill>
              <a:ln w="101600" cap="sq">
                <a:no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6" name="TextBox 5"/>
            <p:cNvSpPr txBox="1"/>
            <p:nvPr/>
          </p:nvSpPr>
          <p:spPr>
            <a:xfrm>
              <a:off x="8886825" y="4286250"/>
              <a:ext cx="3105150" cy="456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Thảo</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luận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4</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0" name="Speech Bubble: Rectangle with Corners Rounded 4"/>
          <p:cNvSpPr/>
          <p:nvPr/>
        </p:nvSpPr>
        <p:spPr>
          <a:xfrm flipH="1">
            <a:off x="3234821" y="548556"/>
            <a:ext cx="7052177" cy="126119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xâm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hại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thần</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p:cNvSpPr/>
          <p:nvPr/>
        </p:nvSpPr>
        <p:spPr>
          <a:xfrm flipH="1">
            <a:off x="4444495" y="21963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địa điểm nào thường dễ sảy ra tình huống bị sâm hại tinh thần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p:cNvSpPr/>
          <p:nvPr/>
        </p:nvSpPr>
        <p:spPr>
          <a:xfrm flipH="1">
            <a:off x="4692145" y="36822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người có thể thực hiện hành vi sâm hại tinh thần là ai ?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p:cNvSpPr/>
          <p:nvPr/>
        </p:nvSpPr>
        <p:spPr>
          <a:xfrm flipH="1">
            <a:off x="4806445" y="4968157"/>
            <a:ext cx="6233030" cy="78494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Hậu quả cho người bị sâm hại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sp>
        <p:nvSpPr>
          <p:cNvPr id="5" name="TextBox 4"/>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panose="020F0502020204030204"/>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panose="020F0502020204030204"/>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panose="020F0502020204030204"/>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panose="020F0502020204030204"/>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panose="020F0502020204030204"/>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panose="020F0502020204030204"/>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panose="020F0502020204030204"/>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3" name="TextBox 2"/>
          <p:cNvSpPr txBox="1"/>
          <p:nvPr/>
        </p:nvSpPr>
        <p:spPr>
          <a:xfrm>
            <a:off x="2614131" y="554858"/>
            <a:ext cx="7037798" cy="749141"/>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hành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vi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panose="020F0502020204030204"/>
              <a:cs typeface="Calibri" panose="020F0502020204030204" pitchFamily="34" charset="0"/>
            </a:endParaRPr>
          </a:p>
        </p:txBody>
      </p:sp>
      <p:sp>
        <p:nvSpPr>
          <p:cNvPr id="2" name="TextBox 1"/>
          <p:cNvSpPr txBox="1"/>
          <p:nvPr/>
        </p:nvSpPr>
        <p:spPr>
          <a:xfrm>
            <a:off x="1438275" y="1666875"/>
            <a:ext cx="9658350" cy="1446550"/>
          </a:xfrm>
          <a:prstGeom prst="rect">
            <a:avLst/>
          </a:prstGeom>
          <a:noFill/>
        </p:spPr>
        <p:txBody>
          <a:bodyPr wrap="square" rtlCol="0">
            <a:spAutoFit/>
          </a:bodyPr>
          <a:lstStyle/>
          <a:p>
            <a:pPr marL="571500" indent="-571500" algn="just">
              <a:buFont typeface="Arial" panose="020B0604020202020204" pitchFamily="34" charset="0"/>
              <a:buChar char="•"/>
            </a:pPr>
            <a:r>
              <a:rPr lang="nl-NL" sz="4400" dirty="0">
                <a:solidFill>
                  <a:srgbClr val="FF0000"/>
                </a:solidFill>
                <a:effectLst/>
                <a:latin typeface="Cambria" panose="02040503050406030204" pitchFamily="18" charset="0"/>
                <a:ea typeface="Cambria" panose="02040503050406030204" pitchFamily="18" charset="0"/>
              </a:rPr>
              <a:t>Quát mắng, đe dọa, chửi tục, trêu ghẹo, phân biệt đối xử....</a:t>
            </a:r>
            <a:endParaRPr lang="en-US" sz="4400" dirty="0">
              <a:solidFill>
                <a:srgbClr val="FF0000"/>
              </a:solidFill>
              <a:effectLst/>
              <a:latin typeface="Cambria" panose="02040503050406030204" pitchFamily="18" charset="0"/>
              <a:ea typeface="Cambria" panose="02040503050406030204" pitchFamily="18" charset="0"/>
            </a:endParaRPr>
          </a:p>
        </p:txBody>
      </p:sp>
      <p:sp>
        <p:nvSpPr>
          <p:cNvPr id="6" name="TextBox 5"/>
          <p:cNvSpPr txBox="1"/>
          <p:nvPr/>
        </p:nvSpPr>
        <p:spPr>
          <a:xfrm>
            <a:off x="1057276" y="3479033"/>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noProof="0" dirty="0" err="1">
                <a:solidFill>
                  <a:srgbClr val="5B9BD5">
                    <a:lumMod val="75000"/>
                  </a:srgbClr>
                </a:solidFill>
                <a:latin typeface="Calibri" panose="020F0502020204030204" pitchFamily="34" charset="0"/>
                <a:cs typeface="Calibri" panose="020F0502020204030204" pitchFamily="34" charset="0"/>
              </a:rPr>
              <a:t>Địa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điểm</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thường</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xảy</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ra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panose="020F0502020204030204"/>
              <a:cs typeface="Calibri" panose="020F0502020204030204" pitchFamily="34" charset="0"/>
            </a:endParaRPr>
          </a:p>
        </p:txBody>
      </p:sp>
      <p:sp>
        <p:nvSpPr>
          <p:cNvPr id="9" name="TextBox 8"/>
          <p:cNvSpPr txBox="1"/>
          <p:nvPr/>
        </p:nvSpPr>
        <p:spPr>
          <a:xfrm>
            <a:off x="1962150" y="4467225"/>
            <a:ext cx="8801100" cy="769441"/>
          </a:xfrm>
          <a:prstGeom prst="rect">
            <a:avLst/>
          </a:prstGeom>
          <a:noFill/>
        </p:spPr>
        <p:txBody>
          <a:bodyPr wrap="square" rtlCol="0">
            <a:spAutoFit/>
          </a:bodyPr>
          <a:lstStyle/>
          <a:p>
            <a:pPr marL="571500" indent="-571500" algn="just">
              <a:buFont typeface="Arial" panose="020B0604020202020204" pitchFamily="34" charset="0"/>
              <a:buChar char="•"/>
            </a:pPr>
            <a:r>
              <a:rPr lang="en-US" sz="4400" dirty="0">
                <a:solidFill>
                  <a:srgbClr val="FF0000"/>
                </a:solidFill>
                <a:latin typeface="Cambria" panose="02040503050406030204" pitchFamily="18" charset="0"/>
                <a:ea typeface="Cambria" panose="02040503050406030204" pitchFamily="18" charset="0"/>
              </a:rPr>
              <a:t>X</a:t>
            </a:r>
            <a:r>
              <a:rPr lang="vi-VN" sz="4400" dirty="0">
                <a:solidFill>
                  <a:srgbClr val="FF0000"/>
                </a:solidFill>
                <a:latin typeface="Cambria" panose="02040503050406030204" pitchFamily="18" charset="0"/>
                <a:ea typeface="Cambria" panose="02040503050406030204" pitchFamily="18" charset="0"/>
              </a:rPr>
              <a:t>ảy ra mọi lúc, mọi nơi</a:t>
            </a:r>
            <a:endParaRPr lang="en-US" sz="440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2577</Words>
  <Application>WPS Presentation</Application>
  <PresentationFormat>Widescreen</PresentationFormat>
  <Paragraphs>95</Paragraphs>
  <Slides>30</Slides>
  <Notes>4</Notes>
  <HiddenSlides>0</HiddenSlides>
  <MMClips>2</MMClips>
  <ScaleCrop>false</ScaleCrop>
  <HeadingPairs>
    <vt:vector size="6" baseType="variant">
      <vt:variant>
        <vt:lpstr>已用的字体</vt:lpstr>
      </vt:variant>
      <vt:variant>
        <vt:i4>17</vt:i4>
      </vt:variant>
      <vt:variant>
        <vt:lpstr>主题</vt:lpstr>
      </vt:variant>
      <vt:variant>
        <vt:i4>5</vt:i4>
      </vt:variant>
      <vt:variant>
        <vt:lpstr>幻灯片标题</vt:lpstr>
      </vt:variant>
      <vt:variant>
        <vt:i4>30</vt:i4>
      </vt:variant>
    </vt:vector>
  </HeadingPairs>
  <TitlesOfParts>
    <vt:vector size="52" baseType="lpstr">
      <vt:lpstr>Arial</vt:lpstr>
      <vt:lpstr>SimSun</vt:lpstr>
      <vt:lpstr>Wingdings</vt:lpstr>
      <vt:lpstr>SVN-Hole Hearted</vt:lpstr>
      <vt:lpstr>Times New Roman</vt:lpstr>
      <vt:lpstr>字魂107号-萌趣欢乐体</vt:lpstr>
      <vt:lpstr>Tahoma</vt:lpstr>
      <vt:lpstr>Calibri</vt:lpstr>
      <vt:lpstr>Calibri</vt:lpstr>
      <vt:lpstr>Cambria</vt:lpstr>
      <vt:lpstr>Gill Sans Ultra Bold Condensed</vt:lpstr>
      <vt:lpstr>Microsoft YaHei</vt:lpstr>
      <vt:lpstr>Arial Unicode MS</vt:lpstr>
      <vt:lpstr>SVN-Poky's</vt:lpstr>
      <vt:lpstr>Segoe Print</vt:lpstr>
      <vt:lpstr>等线</vt:lpstr>
      <vt:lpstr>等线</vt:lpstr>
      <vt:lpstr>Office 主题​​</vt:lpstr>
      <vt:lpstr>3_Office Theme</vt:lpstr>
      <vt:lpstr>2_Office Theme</vt:lpstr>
      <vt:lpstr>1_Office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 Phan Quế</cp:lastModifiedBy>
  <cp:revision>30</cp:revision>
  <dcterms:created xsi:type="dcterms:W3CDTF">2023-11-08T05:37:00Z</dcterms:created>
  <dcterms:modified xsi:type="dcterms:W3CDTF">2026-06-06T14:49:37Z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AB88E81463FA496588E57633D6197BCC_13</vt:lpwstr>
  </property>
  <property fmtid="{D5CDD505-2E9C-101B-9397-08002B2CF9AE}" pid="3" name="KSOProductBuildVer">
    <vt:lpwstr>1033-12.1.0.26880</vt:lpwstr>
  </property>
</Properties>
</file>