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6"/>
  </p:notesMasterIdLst>
  <p:sldIdLst>
    <p:sldId id="766" r:id="rId4"/>
    <p:sldId id="307" r:id="rId5"/>
    <p:sldId id="304" r:id="rId6"/>
    <p:sldId id="412" r:id="rId7"/>
    <p:sldId id="763" r:id="rId8"/>
    <p:sldId id="265" r:id="rId9"/>
    <p:sldId id="762" r:id="rId10"/>
    <p:sldId id="435" r:id="rId11"/>
    <p:sldId id="764" r:id="rId12"/>
    <p:sldId id="437" r:id="rId13"/>
    <p:sldId id="438" r:id="rId14"/>
    <p:sldId id="760" r:id="rId15"/>
    <p:sldId id="761" r:id="rId16"/>
    <p:sldId id="262" r:id="rId17"/>
    <p:sldId id="419" r:id="rId18"/>
    <p:sldId id="263" r:id="rId19"/>
    <p:sldId id="264" r:id="rId20"/>
    <p:sldId id="416" r:id="rId21"/>
    <p:sldId id="417" r:id="rId22"/>
    <p:sldId id="765" r:id="rId23"/>
    <p:sldId id="266"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82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B5BC3-A57F-449B-A4F7-62D3DC55B8D9}" type="datetimeFigureOut">
              <a:rPr lang="en-US" smtClean="0"/>
              <a:t>4/6/2026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6E8EA-088C-4F50-913A-92DC7DE91A5B}" type="slidenum">
              <a:rPr lang="en-US" smtClean="0"/>
              <a:t>‹#›</a:t>
            </a:fld>
            <a:endParaRPr lang="en-US"/>
          </a:p>
        </p:txBody>
      </p:sp>
    </p:spTree>
    <p:extLst>
      <p:ext uri="{BB962C8B-B14F-4D97-AF65-F5344CB8AC3E}">
        <p14:creationId xmlns:p14="http://schemas.microsoft.com/office/powerpoint/2010/main" val="344469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34820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A22CE-67E8-C5D2-B034-355AC871791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E71AFD0-540C-3144-A385-1AC8E3684348}"/>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F9A0BC8B-D018-3530-C8A8-2376574206E4}"/>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77729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41146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4727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21905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19655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156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72017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28388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52039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7599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26902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5282115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2191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3672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306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391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07954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42467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5691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46206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08176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02874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spTree>
    <p:extLst>
      <p:ext uri="{BB962C8B-B14F-4D97-AF65-F5344CB8AC3E}">
        <p14:creationId xmlns:p14="http://schemas.microsoft.com/office/powerpoint/2010/main" val="3919459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06458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253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44178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4337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4/6/2026</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171335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4/6/2026</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21374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4/6/2026</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0379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4/6/2026</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35680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4/6/2026</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62911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4/6/2026</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108515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Tree>
    <p:extLst>
      <p:ext uri="{BB962C8B-B14F-4D97-AF65-F5344CB8AC3E}">
        <p14:creationId xmlns:p14="http://schemas.microsoft.com/office/powerpoint/2010/main" val="3858111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4/6/2026</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95541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4/6/2026</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9824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4/6/2026</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5143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4/6/2026</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538032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4/6/2026</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84418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5384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13518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41749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8233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1798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056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92812247-4F8E-3F03-E378-A367DEF8165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6411" y="0"/>
            <a:ext cx="1557993" cy="1557993"/>
          </a:xfrm>
          <a:prstGeom prst="rect">
            <a:avLst/>
          </a:prstGeom>
        </p:spPr>
      </p:pic>
    </p:spTree>
    <p:extLst>
      <p:ext uri="{BB962C8B-B14F-4D97-AF65-F5344CB8AC3E}">
        <p14:creationId xmlns:p14="http://schemas.microsoft.com/office/powerpoint/2010/main" val="1682918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4FE6127A-02E9-65D0-905A-028A65C9DF7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6411" y="0"/>
            <a:ext cx="1557993" cy="1557993"/>
          </a:xfrm>
          <a:prstGeom prst="rect">
            <a:avLst/>
          </a:prstGeom>
        </p:spPr>
      </p:pic>
    </p:spTree>
    <p:extLst>
      <p:ext uri="{BB962C8B-B14F-4D97-AF65-F5344CB8AC3E}">
        <p14:creationId xmlns:p14="http://schemas.microsoft.com/office/powerpoint/2010/main" val="178910496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4/6/2026</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6D5FB56C-F5D7-F537-CFEE-6587D0FE4E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6411" y="0"/>
            <a:ext cx="1557993" cy="1557993"/>
          </a:xfrm>
          <a:prstGeom prst="rect">
            <a:avLst/>
          </a:prstGeom>
        </p:spPr>
      </p:pic>
    </p:spTree>
    <p:extLst>
      <p:ext uri="{BB962C8B-B14F-4D97-AF65-F5344CB8AC3E}">
        <p14:creationId xmlns:p14="http://schemas.microsoft.com/office/powerpoint/2010/main" val="19453822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9.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5.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20.xml"/><Relationship Id="rId3" Type="http://schemas.openxmlformats.org/officeDocument/2006/relationships/notesSlide" Target="../notesSlides/notesSlide6.xml"/><Relationship Id="rId7" Type="http://schemas.openxmlformats.org/officeDocument/2006/relationships/slide" Target="slide19.xml"/><Relationship Id="rId12"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0.jpg"/><Relationship Id="rId11" Type="http://schemas.openxmlformats.org/officeDocument/2006/relationships/slide" Target="slide18.xml"/><Relationship Id="rId5" Type="http://schemas.openxmlformats.org/officeDocument/2006/relationships/slide" Target="slide22.xml"/><Relationship Id="rId10" Type="http://schemas.openxmlformats.org/officeDocument/2006/relationships/image" Target="../media/image52.png"/><Relationship Id="rId4" Type="http://schemas.openxmlformats.org/officeDocument/2006/relationships/audio" Target="../media/audio1.wav"/><Relationship Id="rId9" Type="http://schemas.openxmlformats.org/officeDocument/2006/relationships/slide" Target="slide17.xml"/><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7.xml"/><Relationship Id="rId7" Type="http://schemas.openxmlformats.org/officeDocument/2006/relationships/slide" Target="slide16.xml"/><Relationship Id="rId2" Type="http://schemas.openxmlformats.org/officeDocument/2006/relationships/slideLayout" Target="../slideLayouts/slideLayout7.xml"/><Relationship Id="rId1" Type="http://schemas.openxmlformats.org/officeDocument/2006/relationships/tags" Target="../tags/tag6.xml"/><Relationship Id="rId6" Type="http://schemas.microsoft.com/office/2007/relationships/hdphoto" Target="../media/hdphoto7.wdp"/><Relationship Id="rId5" Type="http://schemas.openxmlformats.org/officeDocument/2006/relationships/image" Target="../media/image55.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8.xml"/><Relationship Id="rId7" Type="http://schemas.openxmlformats.org/officeDocument/2006/relationships/slide" Target="slide16.xml"/><Relationship Id="rId2" Type="http://schemas.openxmlformats.org/officeDocument/2006/relationships/slideLayout" Target="../slideLayouts/slideLayout7.xml"/><Relationship Id="rId1" Type="http://schemas.openxmlformats.org/officeDocument/2006/relationships/tags" Target="../tags/tag7.xml"/><Relationship Id="rId6" Type="http://schemas.microsoft.com/office/2007/relationships/hdphoto" Target="../media/hdphoto7.wdp"/><Relationship Id="rId5" Type="http://schemas.openxmlformats.org/officeDocument/2006/relationships/image" Target="../media/image55.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9.xml"/><Relationship Id="rId7" Type="http://schemas.openxmlformats.org/officeDocument/2006/relationships/slide" Target="slide16.xml"/><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07/relationships/hdphoto" Target="../media/hdphoto7.wdp"/><Relationship Id="rId5" Type="http://schemas.openxmlformats.org/officeDocument/2006/relationships/image" Target="../media/image55.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10.xml"/><Relationship Id="rId7" Type="http://schemas.openxmlformats.org/officeDocument/2006/relationships/slide" Target="slide16.xml"/><Relationship Id="rId2"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hdphoto" Target="../media/hdphoto7.wdp"/><Relationship Id="rId5" Type="http://schemas.openxmlformats.org/officeDocument/2006/relationships/image" Target="../media/image55.pn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3.jpeg"/><Relationship Id="rId12"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2.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ChangeAspect="1"/>
          </p:cNvPicPr>
          <p:nvPr/>
        </p:nvPicPr>
        <p:blipFill>
          <a:blip r:embed="rId2"/>
          <a:stretch>
            <a:fillRect/>
          </a:stretch>
        </p:blipFill>
        <p:spPr>
          <a:xfrm>
            <a:off x="3553046" y="780070"/>
            <a:ext cx="6559865" cy="2091109"/>
          </a:xfrm>
          <a:prstGeom prst="rect">
            <a:avLst/>
          </a:prstGeom>
        </p:spPr>
      </p:pic>
    </p:spTree>
    <p:extLst>
      <p:ext uri="{BB962C8B-B14F-4D97-AF65-F5344CB8AC3E}">
        <p14:creationId xmlns:p14="http://schemas.microsoft.com/office/powerpoint/2010/main" val="170623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5F6FCB10-EF21-4A19-85D0-665518BE35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066" y="6040071"/>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62FB5E6-E1B1-474F-8AAD-7AB919805856}"/>
              </a:ext>
            </a:extLst>
          </p:cNvPr>
          <p:cNvSpPr txBox="1"/>
          <p:nvPr/>
        </p:nvSpPr>
        <p:spPr>
          <a:xfrm>
            <a:off x="808456" y="454455"/>
            <a:ext cx="10833315" cy="1200329"/>
          </a:xfrm>
          <a:prstGeom prst="rect">
            <a:avLst/>
          </a:prstGeom>
          <a:noFill/>
        </p:spPr>
        <p:txBody>
          <a:bodyPr wrap="square" rtlCol="0">
            <a:spAutoFit/>
          </a:bodyPr>
          <a:lstStyle/>
          <a:p>
            <a:pPr lvl="0" algn="ct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2.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Lập</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kế</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hoạch</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rèn</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luyện</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đức</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tính</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cần</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thiết</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cho</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nghề</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em</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yêu</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thích</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8129226C-CBAC-4BC7-B791-CFA89CB6CF33}"/>
              </a:ext>
            </a:extLst>
          </p:cNvPr>
          <p:cNvPicPr>
            <a:picLocks noChangeAspect="1"/>
          </p:cNvPicPr>
          <p:nvPr/>
        </p:nvPicPr>
        <p:blipFill>
          <a:blip r:embed="rId5"/>
          <a:stretch>
            <a:fillRect/>
          </a:stretch>
        </p:blipFill>
        <p:spPr>
          <a:xfrm>
            <a:off x="171450" y="2826516"/>
            <a:ext cx="3857620" cy="3132324"/>
          </a:xfrm>
          <a:prstGeom prst="rect">
            <a:avLst/>
          </a:prstGeom>
        </p:spPr>
      </p:pic>
      <p:sp>
        <p:nvSpPr>
          <p:cNvPr id="9" name="Rectangle: Rounded Corners 8">
            <a:extLst>
              <a:ext uri="{FF2B5EF4-FFF2-40B4-BE49-F238E27FC236}">
                <a16:creationId xmlns:a16="http://schemas.microsoft.com/office/drawing/2014/main" id="{37CC40D9-204E-452F-893D-DE365385CD77}"/>
              </a:ext>
            </a:extLst>
          </p:cNvPr>
          <p:cNvSpPr/>
          <p:nvPr/>
        </p:nvSpPr>
        <p:spPr>
          <a:xfrm>
            <a:off x="3467100" y="1790700"/>
            <a:ext cx="7524750" cy="1714500"/>
          </a:xfrm>
          <a:prstGeom prst="roundRect">
            <a:avLst/>
          </a:pr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xmlns="" sd="3694780287">
                  <a:custGeom>
                    <a:avLst/>
                    <a:gdLst>
                      <a:gd name="connsiteX0" fmla="*/ 0 w 7524750"/>
                      <a:gd name="connsiteY0" fmla="*/ 285756 h 1714500"/>
                      <a:gd name="connsiteX1" fmla="*/ 285756 w 7524750"/>
                      <a:gd name="connsiteY1" fmla="*/ 0 h 1714500"/>
                      <a:gd name="connsiteX2" fmla="*/ 7238994 w 7524750"/>
                      <a:gd name="connsiteY2" fmla="*/ 0 h 1714500"/>
                      <a:gd name="connsiteX3" fmla="*/ 7524750 w 7524750"/>
                      <a:gd name="connsiteY3" fmla="*/ 285756 h 1714500"/>
                      <a:gd name="connsiteX4" fmla="*/ 7524750 w 7524750"/>
                      <a:gd name="connsiteY4" fmla="*/ 1428744 h 1714500"/>
                      <a:gd name="connsiteX5" fmla="*/ 7238994 w 7524750"/>
                      <a:gd name="connsiteY5" fmla="*/ 1714500 h 1714500"/>
                      <a:gd name="connsiteX6" fmla="*/ 285756 w 7524750"/>
                      <a:gd name="connsiteY6" fmla="*/ 1714500 h 1714500"/>
                      <a:gd name="connsiteX7" fmla="*/ 0 w 7524750"/>
                      <a:gd name="connsiteY7" fmla="*/ 1428744 h 1714500"/>
                      <a:gd name="connsiteX8" fmla="*/ 0 w 7524750"/>
                      <a:gd name="connsiteY8" fmla="*/ 285756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1714500" fill="none" extrusionOk="0">
                        <a:moveTo>
                          <a:pt x="0" y="285756"/>
                        </a:moveTo>
                        <a:cubicBezTo>
                          <a:pt x="1178" y="139708"/>
                          <a:pt x="139988" y="-8871"/>
                          <a:pt x="285756" y="0"/>
                        </a:cubicBezTo>
                        <a:cubicBezTo>
                          <a:pt x="2201835" y="139772"/>
                          <a:pt x="4117905" y="14259"/>
                          <a:pt x="7238994" y="0"/>
                        </a:cubicBezTo>
                        <a:cubicBezTo>
                          <a:pt x="7369843" y="-4499"/>
                          <a:pt x="7547555" y="109366"/>
                          <a:pt x="7524750" y="285756"/>
                        </a:cubicBezTo>
                        <a:cubicBezTo>
                          <a:pt x="7513027" y="546264"/>
                          <a:pt x="7448368" y="1172135"/>
                          <a:pt x="7524750" y="1428744"/>
                        </a:cubicBezTo>
                        <a:cubicBezTo>
                          <a:pt x="7516335" y="1595502"/>
                          <a:pt x="7400311" y="1714374"/>
                          <a:pt x="7238994" y="1714500"/>
                        </a:cubicBezTo>
                        <a:cubicBezTo>
                          <a:pt x="5874207" y="1602546"/>
                          <a:pt x="1043598" y="1688267"/>
                          <a:pt x="285756" y="1714500"/>
                        </a:cubicBezTo>
                        <a:cubicBezTo>
                          <a:pt x="123736" y="1687650"/>
                          <a:pt x="105" y="1591551"/>
                          <a:pt x="0" y="1428744"/>
                        </a:cubicBezTo>
                        <a:cubicBezTo>
                          <a:pt x="47199" y="1041484"/>
                          <a:pt x="45339" y="716285"/>
                          <a:pt x="0" y="285756"/>
                        </a:cubicBezTo>
                        <a:close/>
                      </a:path>
                      <a:path w="7524750" h="1714500" stroke="0" extrusionOk="0">
                        <a:moveTo>
                          <a:pt x="0" y="285756"/>
                        </a:moveTo>
                        <a:cubicBezTo>
                          <a:pt x="-2906" y="97222"/>
                          <a:pt x="131186" y="2697"/>
                          <a:pt x="285756" y="0"/>
                        </a:cubicBezTo>
                        <a:cubicBezTo>
                          <a:pt x="3275992" y="-123725"/>
                          <a:pt x="6431883" y="31472"/>
                          <a:pt x="7238994" y="0"/>
                        </a:cubicBezTo>
                        <a:cubicBezTo>
                          <a:pt x="7385960" y="624"/>
                          <a:pt x="7535605" y="142820"/>
                          <a:pt x="7524750" y="285756"/>
                        </a:cubicBezTo>
                        <a:cubicBezTo>
                          <a:pt x="7478121" y="569899"/>
                          <a:pt x="7580626" y="1151127"/>
                          <a:pt x="7524750" y="1428744"/>
                        </a:cubicBezTo>
                        <a:cubicBezTo>
                          <a:pt x="7521320" y="1592323"/>
                          <a:pt x="7382905" y="1699631"/>
                          <a:pt x="7238994" y="1714500"/>
                        </a:cubicBezTo>
                        <a:cubicBezTo>
                          <a:pt x="4938800" y="1651231"/>
                          <a:pt x="3000575" y="1576674"/>
                          <a:pt x="285756" y="1714500"/>
                        </a:cubicBezTo>
                        <a:cubicBezTo>
                          <a:pt x="125799" y="1709889"/>
                          <a:pt x="2947" y="1586807"/>
                          <a:pt x="0" y="1428744"/>
                        </a:cubicBezTo>
                        <a:cubicBezTo>
                          <a:pt x="32409" y="1000636"/>
                          <a:pt x="-5474" y="517331"/>
                          <a:pt x="0" y="285756"/>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cs typeface="Calibri" panose="020F0502020204030204" pitchFamily="34" charset="0"/>
              </a:rPr>
              <a:t>C</a:t>
            </a:r>
            <a:r>
              <a:rPr lang="vi-VN" sz="3200" b="1" dirty="0">
                <a:latin typeface="Cambria" panose="02040503050406030204" pitchFamily="18" charset="0"/>
                <a:ea typeface="Cambria" panose="02040503050406030204" pitchFamily="18" charset="0"/>
                <a:cs typeface="Calibri" panose="020F0502020204030204" pitchFamily="34" charset="0"/>
              </a:rPr>
              <a:t>họn một đức tính cho nghề mình yêu thích, sau đó mời bạn chung đức tính cần hướng tới về chung nhóm</a:t>
            </a:r>
            <a:r>
              <a:rPr lang="en-US" sz="3200" b="1" dirty="0">
                <a:latin typeface="Cambria" panose="02040503050406030204" pitchFamily="18" charset="0"/>
                <a:ea typeface="Cambria" panose="02040503050406030204" pitchFamily="18" charset="0"/>
                <a:cs typeface="Calibri" panose="020F0502020204030204" pitchFamily="34" charset="0"/>
              </a:rPr>
              <a:t>.</a:t>
            </a:r>
          </a:p>
        </p:txBody>
      </p:sp>
      <p:sp>
        <p:nvSpPr>
          <p:cNvPr id="10" name="Rectangle: Rounded Corners 9">
            <a:extLst>
              <a:ext uri="{FF2B5EF4-FFF2-40B4-BE49-F238E27FC236}">
                <a16:creationId xmlns:a16="http://schemas.microsoft.com/office/drawing/2014/main" id="{0FA64019-EBC9-4677-9973-504E8B5B6957}"/>
              </a:ext>
            </a:extLst>
          </p:cNvPr>
          <p:cNvSpPr/>
          <p:nvPr/>
        </p:nvSpPr>
        <p:spPr>
          <a:xfrm>
            <a:off x="3486151" y="3810000"/>
            <a:ext cx="8562974" cy="1802130"/>
          </a:xfrm>
          <a:prstGeom prst="roundRect">
            <a:avLst/>
          </a:pr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xmlns="" sd="3694780287">
                  <a:custGeom>
                    <a:avLst/>
                    <a:gdLst>
                      <a:gd name="connsiteX0" fmla="*/ 0 w 8562974"/>
                      <a:gd name="connsiteY0" fmla="*/ 349257 h 2095500"/>
                      <a:gd name="connsiteX1" fmla="*/ 349257 w 8562974"/>
                      <a:gd name="connsiteY1" fmla="*/ 0 h 2095500"/>
                      <a:gd name="connsiteX2" fmla="*/ 8213717 w 8562974"/>
                      <a:gd name="connsiteY2" fmla="*/ 0 h 2095500"/>
                      <a:gd name="connsiteX3" fmla="*/ 8562974 w 8562974"/>
                      <a:gd name="connsiteY3" fmla="*/ 349257 h 2095500"/>
                      <a:gd name="connsiteX4" fmla="*/ 8562974 w 8562974"/>
                      <a:gd name="connsiteY4" fmla="*/ 1746243 h 2095500"/>
                      <a:gd name="connsiteX5" fmla="*/ 8213717 w 8562974"/>
                      <a:gd name="connsiteY5" fmla="*/ 2095500 h 2095500"/>
                      <a:gd name="connsiteX6" fmla="*/ 349257 w 8562974"/>
                      <a:gd name="connsiteY6" fmla="*/ 2095500 h 2095500"/>
                      <a:gd name="connsiteX7" fmla="*/ 0 w 8562974"/>
                      <a:gd name="connsiteY7" fmla="*/ 1746243 h 2095500"/>
                      <a:gd name="connsiteX8" fmla="*/ 0 w 8562974"/>
                      <a:gd name="connsiteY8" fmla="*/ 349257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974" h="2095500" fill="none" extrusionOk="0">
                        <a:moveTo>
                          <a:pt x="0" y="349257"/>
                        </a:moveTo>
                        <a:cubicBezTo>
                          <a:pt x="3264" y="188973"/>
                          <a:pt x="184216" y="-20499"/>
                          <a:pt x="349257" y="0"/>
                        </a:cubicBezTo>
                        <a:cubicBezTo>
                          <a:pt x="4195455" y="139772"/>
                          <a:pt x="5993464" y="14259"/>
                          <a:pt x="8213717" y="0"/>
                        </a:cubicBezTo>
                        <a:cubicBezTo>
                          <a:pt x="8380315" y="-4386"/>
                          <a:pt x="8572264" y="148803"/>
                          <a:pt x="8562974" y="349257"/>
                        </a:cubicBezTo>
                        <a:cubicBezTo>
                          <a:pt x="8621588" y="736723"/>
                          <a:pt x="8464498" y="1108381"/>
                          <a:pt x="8562974" y="1746243"/>
                        </a:cubicBezTo>
                        <a:cubicBezTo>
                          <a:pt x="8538218" y="1965428"/>
                          <a:pt x="8431671" y="2094599"/>
                          <a:pt x="8213717" y="2095500"/>
                        </a:cubicBezTo>
                        <a:cubicBezTo>
                          <a:pt x="5068113" y="1983546"/>
                          <a:pt x="3795245" y="2069267"/>
                          <a:pt x="349257" y="2095500"/>
                        </a:cubicBezTo>
                        <a:cubicBezTo>
                          <a:pt x="155610" y="2090654"/>
                          <a:pt x="186" y="1947978"/>
                          <a:pt x="0" y="1746243"/>
                        </a:cubicBezTo>
                        <a:cubicBezTo>
                          <a:pt x="200" y="1486094"/>
                          <a:pt x="89458" y="805447"/>
                          <a:pt x="0" y="349257"/>
                        </a:cubicBezTo>
                        <a:close/>
                      </a:path>
                      <a:path w="8562974" h="2095500" stroke="0" extrusionOk="0">
                        <a:moveTo>
                          <a:pt x="0" y="349257"/>
                        </a:moveTo>
                        <a:cubicBezTo>
                          <a:pt x="-3528" y="119088"/>
                          <a:pt x="166410" y="8337"/>
                          <a:pt x="349257" y="0"/>
                        </a:cubicBezTo>
                        <a:cubicBezTo>
                          <a:pt x="2401168" y="-123725"/>
                          <a:pt x="6741730" y="31472"/>
                          <a:pt x="8213717" y="0"/>
                        </a:cubicBezTo>
                        <a:cubicBezTo>
                          <a:pt x="8387334" y="1109"/>
                          <a:pt x="8578999" y="178340"/>
                          <a:pt x="8562974" y="349257"/>
                        </a:cubicBezTo>
                        <a:cubicBezTo>
                          <a:pt x="8517834" y="912691"/>
                          <a:pt x="8459628" y="1493924"/>
                          <a:pt x="8562974" y="1746243"/>
                        </a:cubicBezTo>
                        <a:cubicBezTo>
                          <a:pt x="8560612" y="1943099"/>
                          <a:pt x="8391135" y="2078960"/>
                          <a:pt x="8213717" y="2095500"/>
                        </a:cubicBezTo>
                        <a:cubicBezTo>
                          <a:pt x="4805777" y="2032231"/>
                          <a:pt x="3486581" y="1957674"/>
                          <a:pt x="349257" y="2095500"/>
                        </a:cubicBezTo>
                        <a:cubicBezTo>
                          <a:pt x="145018" y="2071020"/>
                          <a:pt x="17915" y="1940615"/>
                          <a:pt x="0" y="1746243"/>
                        </a:cubicBezTo>
                        <a:cubicBezTo>
                          <a:pt x="123455" y="1546844"/>
                          <a:pt x="85390" y="961881"/>
                          <a:pt x="0" y="349257"/>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cs typeface="Calibri" panose="020F0502020204030204" pitchFamily="34" charset="0"/>
              </a:rPr>
              <a:t>Thảo luận để lập kế hoạch rèn luyện đức tính ấy. </a:t>
            </a:r>
            <a:endParaRPr lang="en-US" sz="2800" b="1" dirty="0">
              <a:latin typeface="Cambria" panose="02040503050406030204" pitchFamily="18" charset="0"/>
              <a:ea typeface="Cambria" panose="02040503050406030204" pitchFamily="18" charset="0"/>
              <a:cs typeface="Calibri" panose="020F0502020204030204" pitchFamily="34" charset="0"/>
            </a:endParaRPr>
          </a:p>
          <a:p>
            <a:pPr algn="ctr"/>
            <a:r>
              <a:rPr lang="vi-VN" sz="2800" b="1" dirty="0">
                <a:latin typeface="Cambria" panose="02040503050406030204" pitchFamily="18" charset="0"/>
                <a:ea typeface="Cambria" panose="02040503050406030204" pitchFamily="18" charset="0"/>
                <a:cs typeface="Calibri" panose="020F0502020204030204" pitchFamily="34" charset="0"/>
              </a:rPr>
              <a:t>VD: Chơi chung với các bé để rèn luyện tính yêu trẻ; tập thể thao hàng ngày để rèn tính kiên trì...</a:t>
            </a:r>
            <a:endParaRPr lang="en-US" sz="2800" b="1" dirty="0">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945706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bg/>
                                          </p:spTgt>
                                        </p:tgtEl>
                                        <p:attrNameLst>
                                          <p:attrName>style.visibility</p:attrName>
                                        </p:attrNameLst>
                                      </p:cBhvr>
                                      <p:to>
                                        <p:strVal val="visible"/>
                                      </p:to>
                                    </p:set>
                                    <p:animEffect transition="in" filter="wipe(down)">
                                      <p:cBhvr>
                                        <p:cTn id="18" dur="500"/>
                                        <p:tgtEl>
                                          <p:spTgt spid="9">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bg/>
                                          </p:spTgt>
                                        </p:tgtEl>
                                        <p:attrNameLst>
                                          <p:attrName>style.visibility</p:attrName>
                                        </p:attrNameLst>
                                      </p:cBhvr>
                                      <p:to>
                                        <p:strVal val="visible"/>
                                      </p:to>
                                    </p:set>
                                    <p:animEffect transition="in" filter="wipe(down)">
                                      <p:cBhvr>
                                        <p:cTn id="28" dur="500"/>
                                        <p:tgtEl>
                                          <p:spTgt spid="10">
                                            <p:bg/>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down)">
                                      <p:cBhvr>
                                        <p:cTn id="33" dur="5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wipe(down)">
                                      <p:cBhvr>
                                        <p:cTn id="3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animBg="1"/>
      <p:bldP spid="1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wo_students_writing_202603200751">
            <a:hlinkClick r:id="" action="ppaction://media"/>
            <a:extLst>
              <a:ext uri="{FF2B5EF4-FFF2-40B4-BE49-F238E27FC236}">
                <a16:creationId xmlns:a16="http://schemas.microsoft.com/office/drawing/2014/main" id="{4FBB8D23-7D65-D56D-3B18-EB352D92BA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26166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38524" y="1998219"/>
            <a:ext cx="5608899" cy="75504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34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2AC3A37-B9A2-41E5-B55F-F3BE4C469F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6EB1474-BF21-4F7E-96F6-C4D3B2733017}"/>
              </a:ext>
            </a:extLst>
          </p:cNvPr>
          <p:cNvSpPr/>
          <p:nvPr/>
        </p:nvSpPr>
        <p:spPr>
          <a:xfrm>
            <a:off x="3495675" y="1028700"/>
            <a:ext cx="6257926" cy="3086100"/>
          </a:xfrm>
          <a:custGeom>
            <a:avLst/>
            <a:gdLst>
              <a:gd name="connsiteX0" fmla="*/ 0 w 6257926"/>
              <a:gd name="connsiteY0" fmla="*/ 619967 h 3086100"/>
              <a:gd name="connsiteX1" fmla="*/ 619967 w 6257926"/>
              <a:gd name="connsiteY1" fmla="*/ 0 h 3086100"/>
              <a:gd name="connsiteX2" fmla="*/ 5637959 w 6257926"/>
              <a:gd name="connsiteY2" fmla="*/ 0 h 3086100"/>
              <a:gd name="connsiteX3" fmla="*/ 6257926 w 6257926"/>
              <a:gd name="connsiteY3" fmla="*/ 619967 h 3086100"/>
              <a:gd name="connsiteX4" fmla="*/ 6257926 w 6257926"/>
              <a:gd name="connsiteY4" fmla="*/ 2466133 h 3086100"/>
              <a:gd name="connsiteX5" fmla="*/ 5637959 w 6257926"/>
              <a:gd name="connsiteY5" fmla="*/ 3086100 h 3086100"/>
              <a:gd name="connsiteX6" fmla="*/ 619967 w 6257926"/>
              <a:gd name="connsiteY6" fmla="*/ 3086100 h 3086100"/>
              <a:gd name="connsiteX7" fmla="*/ 0 w 6257926"/>
              <a:gd name="connsiteY7" fmla="*/ 2466133 h 3086100"/>
              <a:gd name="connsiteX8" fmla="*/ 0 w 6257926"/>
              <a:gd name="connsiteY8" fmla="*/ 619967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926" h="3086100" fill="none" extrusionOk="0">
                <a:moveTo>
                  <a:pt x="0" y="619967"/>
                </a:moveTo>
                <a:cubicBezTo>
                  <a:pt x="6223" y="339742"/>
                  <a:pt x="296471" y="-13914"/>
                  <a:pt x="619967" y="0"/>
                </a:cubicBezTo>
                <a:cubicBezTo>
                  <a:pt x="1704874" y="139772"/>
                  <a:pt x="3784686" y="14259"/>
                  <a:pt x="5637959" y="0"/>
                </a:cubicBezTo>
                <a:cubicBezTo>
                  <a:pt x="5942439" y="-6325"/>
                  <a:pt x="6294484" y="247798"/>
                  <a:pt x="6257926" y="619967"/>
                </a:cubicBezTo>
                <a:cubicBezTo>
                  <a:pt x="6339409" y="971357"/>
                  <a:pt x="6293255" y="1785246"/>
                  <a:pt x="6257926" y="2466133"/>
                </a:cubicBezTo>
                <a:cubicBezTo>
                  <a:pt x="6218688" y="2850210"/>
                  <a:pt x="6032994" y="3084207"/>
                  <a:pt x="5637959" y="3086100"/>
                </a:cubicBezTo>
                <a:cubicBezTo>
                  <a:pt x="4454419" y="2974146"/>
                  <a:pt x="1233933" y="3059867"/>
                  <a:pt x="619967" y="3086100"/>
                </a:cubicBezTo>
                <a:cubicBezTo>
                  <a:pt x="273932" y="3062857"/>
                  <a:pt x="639" y="2838885"/>
                  <a:pt x="0" y="2466133"/>
                </a:cubicBezTo>
                <a:cubicBezTo>
                  <a:pt x="4166" y="1855087"/>
                  <a:pt x="75033" y="1045037"/>
                  <a:pt x="0" y="619967"/>
                </a:cubicBezTo>
                <a:close/>
              </a:path>
              <a:path w="6257926" h="3086100" stroke="0" extrusionOk="0">
                <a:moveTo>
                  <a:pt x="0" y="619967"/>
                </a:moveTo>
                <a:cubicBezTo>
                  <a:pt x="-4848" y="226335"/>
                  <a:pt x="318618" y="34080"/>
                  <a:pt x="619967" y="0"/>
                </a:cubicBezTo>
                <a:cubicBezTo>
                  <a:pt x="1320049" y="-123725"/>
                  <a:pt x="5061528" y="31472"/>
                  <a:pt x="5637959" y="0"/>
                </a:cubicBezTo>
                <a:cubicBezTo>
                  <a:pt x="5958082" y="1281"/>
                  <a:pt x="6289725" y="321168"/>
                  <a:pt x="6257926" y="619967"/>
                </a:cubicBezTo>
                <a:cubicBezTo>
                  <a:pt x="6396868" y="1260701"/>
                  <a:pt x="6212781" y="1906244"/>
                  <a:pt x="6257926" y="2466133"/>
                </a:cubicBezTo>
                <a:cubicBezTo>
                  <a:pt x="6245599" y="2829232"/>
                  <a:pt x="5954989" y="3058980"/>
                  <a:pt x="5637959" y="3086100"/>
                </a:cubicBezTo>
                <a:cubicBezTo>
                  <a:pt x="4814145" y="3022831"/>
                  <a:pt x="1923067" y="2948274"/>
                  <a:pt x="619967" y="3086100"/>
                </a:cubicBezTo>
                <a:cubicBezTo>
                  <a:pt x="273117" y="3076498"/>
                  <a:pt x="39920" y="2811835"/>
                  <a:pt x="0" y="2466133"/>
                </a:cubicBezTo>
                <a:cubicBezTo>
                  <a:pt x="-100164" y="2273523"/>
                  <a:pt x="-97022" y="850868"/>
                  <a:pt x="0" y="619967"/>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xmln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300" b="1" dirty="0">
                <a:solidFill>
                  <a:prstClr val="black"/>
                </a:solidFill>
                <a:latin typeface="Calibri" panose="020F0502020204030204" pitchFamily="34" charset="0"/>
                <a:cs typeface="Calibri" panose="020F0502020204030204" pitchFamily="34" charset="0"/>
              </a:rPr>
              <a:t>Trước khi rèn luyện đức tính cho nghề mình yêu thích, tất cả chung ta đều phải rèn luyện những ...</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55918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34">
            <a:extLst>
              <a:ext uri="{FF2B5EF4-FFF2-40B4-BE49-F238E27FC236}">
                <a16:creationId xmlns:a16="http://schemas.microsoft.com/office/drawing/2014/main" id="{55FBB2A4-37FF-4D36-9D94-6C16EEE4AD38}"/>
              </a:ext>
            </a:extLst>
          </p:cNvPr>
          <p:cNvGrpSpPr/>
          <p:nvPr/>
        </p:nvGrpSpPr>
        <p:grpSpPr>
          <a:xfrm rot="20403963">
            <a:off x="-869277" y="1140986"/>
            <a:ext cx="13930554" cy="4576029"/>
            <a:chOff x="-2760778" y="644736"/>
            <a:chExt cx="18006786" cy="5915025"/>
          </a:xfrm>
        </p:grpSpPr>
        <p:pic>
          <p:nvPicPr>
            <p:cNvPr id="15" name="图片 24">
              <a:extLst>
                <a:ext uri="{FF2B5EF4-FFF2-40B4-BE49-F238E27FC236}">
                  <a16:creationId xmlns:a16="http://schemas.microsoft.com/office/drawing/2014/main" id="{EB9E0E91-50DC-4629-9BC0-75B2FAEC5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778" y="644736"/>
              <a:ext cx="5915025" cy="5915025"/>
            </a:xfrm>
            <a:prstGeom prst="rect">
              <a:avLst/>
            </a:prstGeom>
          </p:spPr>
        </p:pic>
        <p:pic>
          <p:nvPicPr>
            <p:cNvPr id="16" name="图片 26">
              <a:extLst>
                <a:ext uri="{FF2B5EF4-FFF2-40B4-BE49-F238E27FC236}">
                  <a16:creationId xmlns:a16="http://schemas.microsoft.com/office/drawing/2014/main" id="{D82D940A-1EB5-42B0-B0A7-7E365C7D15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0983" y="644736"/>
              <a:ext cx="5915025" cy="5915025"/>
            </a:xfrm>
            <a:prstGeom prst="rect">
              <a:avLst/>
            </a:prstGeom>
          </p:spPr>
        </p:pic>
      </p:grpSp>
      <p:pic>
        <p:nvPicPr>
          <p:cNvPr id="17" name="图片 37">
            <a:extLst>
              <a:ext uri="{FF2B5EF4-FFF2-40B4-BE49-F238E27FC236}">
                <a16:creationId xmlns:a16="http://schemas.microsoft.com/office/drawing/2014/main" id="{A0189969-2355-4D9A-996B-9C110947FE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2828" y="-703173"/>
            <a:ext cx="4355766" cy="4965857"/>
          </a:xfrm>
          <a:prstGeom prst="rect">
            <a:avLst/>
          </a:prstGeom>
        </p:spPr>
      </p:pic>
      <p:pic>
        <p:nvPicPr>
          <p:cNvPr id="11" name="图片 4">
            <a:extLst>
              <a:ext uri="{FF2B5EF4-FFF2-40B4-BE49-F238E27FC236}">
                <a16:creationId xmlns:a16="http://schemas.microsoft.com/office/drawing/2014/main" id="{63276498-3E98-42FD-B5B5-C4F056352D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95" y="1080841"/>
            <a:ext cx="11053011" cy="4696318"/>
          </a:xfrm>
          <a:prstGeom prst="rect">
            <a:avLst/>
          </a:prstGeom>
        </p:spPr>
      </p:pic>
      <p:pic>
        <p:nvPicPr>
          <p:cNvPr id="12" name="Picture 11">
            <a:extLst>
              <a:ext uri="{FF2B5EF4-FFF2-40B4-BE49-F238E27FC236}">
                <a16:creationId xmlns:a16="http://schemas.microsoft.com/office/drawing/2014/main" id="{F9D3A502-A3DB-42E2-8892-759D911CAB65}"/>
              </a:ext>
            </a:extLst>
          </p:cNvPr>
          <p:cNvPicPr>
            <a:picLocks noChangeAspect="1"/>
          </p:cNvPicPr>
          <p:nvPr/>
        </p:nvPicPr>
        <p:blipFill>
          <a:blip r:embed="rId8"/>
          <a:stretch>
            <a:fillRect/>
          </a:stretch>
        </p:blipFill>
        <p:spPr>
          <a:xfrm>
            <a:off x="952845" y="2943357"/>
            <a:ext cx="10266554" cy="1353429"/>
          </a:xfrm>
          <a:prstGeom prst="rect">
            <a:avLst/>
          </a:prstGeom>
        </p:spPr>
      </p:pic>
      <p:pic>
        <p:nvPicPr>
          <p:cNvPr id="13" name="Picture 12">
            <a:extLst>
              <a:ext uri="{FF2B5EF4-FFF2-40B4-BE49-F238E27FC236}">
                <a16:creationId xmlns:a16="http://schemas.microsoft.com/office/drawing/2014/main" id="{8DBF0805-60C8-4E86-922D-93E83FE2A86C}"/>
              </a:ext>
            </a:extLst>
          </p:cNvPr>
          <p:cNvPicPr>
            <a:picLocks noChangeAspect="1"/>
          </p:cNvPicPr>
          <p:nvPr/>
        </p:nvPicPr>
        <p:blipFill>
          <a:blip r:embed="rId9"/>
          <a:stretch>
            <a:fillRect/>
          </a:stretch>
        </p:blipFill>
        <p:spPr>
          <a:xfrm>
            <a:off x="3575246" y="1871906"/>
            <a:ext cx="4682134" cy="1670449"/>
          </a:xfrm>
          <a:prstGeom prst="rect">
            <a:avLst/>
          </a:prstGeom>
        </p:spPr>
      </p:pic>
      <p:pic>
        <p:nvPicPr>
          <p:cNvPr id="18" name="图片 18">
            <a:extLst>
              <a:ext uri="{FF2B5EF4-FFF2-40B4-BE49-F238E27FC236}">
                <a16:creationId xmlns:a16="http://schemas.microsoft.com/office/drawing/2014/main" id="{43D1B3E2-DB4A-444D-94A0-C3B630F12D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797" y="758657"/>
            <a:ext cx="1562100" cy="1562100"/>
          </a:xfrm>
          <a:prstGeom prst="rect">
            <a:avLst/>
          </a:prstGeom>
        </p:spPr>
      </p:pic>
      <p:pic>
        <p:nvPicPr>
          <p:cNvPr id="19" name="图片 20">
            <a:extLst>
              <a:ext uri="{FF2B5EF4-FFF2-40B4-BE49-F238E27FC236}">
                <a16:creationId xmlns:a16="http://schemas.microsoft.com/office/drawing/2014/main" id="{888B0BE2-2B09-4368-A354-8B0F9E7BF1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90711" y="4547934"/>
            <a:ext cx="1514475" cy="1514475"/>
          </a:xfrm>
          <a:prstGeom prst="rect">
            <a:avLst/>
          </a:prstGeom>
        </p:spPr>
      </p:pic>
    </p:spTree>
    <p:custDataLst>
      <p:tags r:id="rId1"/>
    </p:custDataLst>
    <p:extLst>
      <p:ext uri="{BB962C8B-B14F-4D97-AF65-F5344CB8AC3E}">
        <p14:creationId xmlns:p14="http://schemas.microsoft.com/office/powerpoint/2010/main" val="221333688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2"/>
                                        </p:tgtEl>
                                        <p:attrNameLst>
                                          <p:attrName>r</p:attrName>
                                        </p:attrNameLst>
                                      </p:cBhvr>
                                    </p:animRot>
                                    <p:animRot by="-240000">
                                      <p:cBhvr>
                                        <p:cTn id="12" dur="200" fill="hold">
                                          <p:stCondLst>
                                            <p:cond delay="200"/>
                                          </p:stCondLst>
                                        </p:cTn>
                                        <p:tgtEl>
                                          <p:spTgt spid="12"/>
                                        </p:tgtEl>
                                        <p:attrNameLst>
                                          <p:attrName>r</p:attrName>
                                        </p:attrNameLst>
                                      </p:cBhvr>
                                    </p:animRot>
                                    <p:animRot by="240000">
                                      <p:cBhvr>
                                        <p:cTn id="13" dur="200" fill="hold">
                                          <p:stCondLst>
                                            <p:cond delay="400"/>
                                          </p:stCondLst>
                                        </p:cTn>
                                        <p:tgtEl>
                                          <p:spTgt spid="12"/>
                                        </p:tgtEl>
                                        <p:attrNameLst>
                                          <p:attrName>r</p:attrName>
                                        </p:attrNameLst>
                                      </p:cBhvr>
                                    </p:animRot>
                                    <p:animRot by="-240000">
                                      <p:cBhvr>
                                        <p:cTn id="14" dur="200" fill="hold">
                                          <p:stCondLst>
                                            <p:cond delay="600"/>
                                          </p:stCondLst>
                                        </p:cTn>
                                        <p:tgtEl>
                                          <p:spTgt spid="12"/>
                                        </p:tgtEl>
                                        <p:attrNameLst>
                                          <p:attrName>r</p:attrName>
                                        </p:attrNameLst>
                                      </p:cBhvr>
                                    </p:animRot>
                                    <p:animRot by="120000">
                                      <p:cBhvr>
                                        <p:cTn id="15"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F402A4-8873-4BD2-BDD2-A53755EF4E3B}"/>
              </a:ext>
            </a:extLst>
          </p:cNvPr>
          <p:cNvSpPr txBox="1"/>
          <p:nvPr/>
        </p:nvSpPr>
        <p:spPr>
          <a:xfrm>
            <a:off x="3635731" y="514817"/>
            <a:ext cx="53450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Phổ</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chơi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TextBox 2">
            <a:extLst>
              <a:ext uri="{FF2B5EF4-FFF2-40B4-BE49-F238E27FC236}">
                <a16:creationId xmlns:a16="http://schemas.microsoft.com/office/drawing/2014/main" id="{86533336-1D57-4049-80AB-BD56520D073A}"/>
              </a:ext>
            </a:extLst>
          </p:cNvPr>
          <p:cNvSpPr txBox="1"/>
          <p:nvPr/>
        </p:nvSpPr>
        <p:spPr>
          <a:xfrm>
            <a:off x="800423" y="1133102"/>
            <a:ext cx="10591154" cy="5210081"/>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Chơi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oản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tù</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tì</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chọn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chơi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trước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chọn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tương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ứng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mỗi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phần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chủ</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đề</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sẽ</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mở</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luôn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dung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chủ</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đề</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sau</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mở</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đầu</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tiên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nào</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hoặc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chủ</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đề</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sẽ</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chiến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Trò</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chơi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kết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thúc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chủ</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đề</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7228149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B08A55B-53E3-4849-9E2B-563928F60015}"/>
              </a:ext>
            </a:extLst>
          </p:cNvPr>
          <p:cNvGrpSpPr/>
          <p:nvPr/>
        </p:nvGrpSpPr>
        <p:grpSpPr>
          <a:xfrm>
            <a:off x="2557302" y="1875220"/>
            <a:ext cx="3311355" cy="1392789"/>
            <a:chOff x="3484842" y="2215323"/>
            <a:chExt cx="5164234" cy="2172127"/>
          </a:xfrm>
        </p:grpSpPr>
        <p:sp>
          <p:nvSpPr>
            <p:cNvPr id="23" name="Oval 22">
              <a:extLst>
                <a:ext uri="{FF2B5EF4-FFF2-40B4-BE49-F238E27FC236}">
                  <a16:creationId xmlns:a16="http://schemas.microsoft.com/office/drawing/2014/main" id="{A24956CB-3111-4D07-919A-C6C41D1F87E2}"/>
                </a:ext>
              </a:extLst>
            </p:cNvPr>
            <p:cNvSpPr/>
            <p:nvPr/>
          </p:nvSpPr>
          <p:spPr>
            <a:xfrm>
              <a:off x="3484842" y="2215323"/>
              <a:ext cx="5164234" cy="21721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D355E320-BF11-4385-A109-4E1197DC000B}"/>
                </a:ext>
              </a:extLst>
            </p:cNvPr>
            <p:cNvSpPr txBox="1"/>
            <p:nvPr/>
          </p:nvSpPr>
          <p:spPr>
            <a:xfrm>
              <a:off x="3708735" y="2649379"/>
              <a:ext cx="4796937" cy="14879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thầy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trái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0" name="Star: 5 Points 29">
            <a:hlinkClick r:id="rId5" action="ppaction://hlinksldjump"/>
            <a:extLst>
              <a:ext uri="{FF2B5EF4-FFF2-40B4-BE49-F238E27FC236}">
                <a16:creationId xmlns:a16="http://schemas.microsoft.com/office/drawing/2014/main" id="{268D8698-AE74-4628-A368-3F02C10AEEDF}"/>
              </a:ext>
            </a:extLst>
          </p:cNvPr>
          <p:cNvSpPr/>
          <p:nvPr/>
        </p:nvSpPr>
        <p:spPr>
          <a:xfrm>
            <a:off x="11352821" y="5946262"/>
            <a:ext cx="851367" cy="670361"/>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1760DCDE-5B83-4852-A288-C809B5FCF04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81932" y="1321904"/>
            <a:ext cx="9522636" cy="4999383"/>
          </a:xfrm>
          <a:prstGeom prst="rect">
            <a:avLst/>
          </a:prstGeom>
        </p:spPr>
      </p:pic>
      <p:pic>
        <p:nvPicPr>
          <p:cNvPr id="26" name="Picture 25">
            <a:hlinkClick r:id="rId7" action="ppaction://hlinksldjump"/>
            <a:extLst>
              <a:ext uri="{FF2B5EF4-FFF2-40B4-BE49-F238E27FC236}">
                <a16:creationId xmlns:a16="http://schemas.microsoft.com/office/drawing/2014/main" id="{11DE8AF1-1636-45E9-B2CB-5FE8B7527F69}"/>
              </a:ext>
            </a:extLst>
          </p:cNvPr>
          <p:cNvPicPr>
            <a:picLocks noChangeAspect="1"/>
          </p:cNvPicPr>
          <p:nvPr/>
        </p:nvPicPr>
        <p:blipFill>
          <a:blip r:embed="rId8"/>
          <a:stretch>
            <a:fillRect/>
          </a:stretch>
        </p:blipFill>
        <p:spPr>
          <a:xfrm>
            <a:off x="655728" y="3279703"/>
            <a:ext cx="6710789" cy="3116705"/>
          </a:xfrm>
          <a:prstGeom prst="rect">
            <a:avLst/>
          </a:prstGeom>
        </p:spPr>
      </p:pic>
      <p:pic>
        <p:nvPicPr>
          <p:cNvPr id="27" name="Picture 26">
            <a:hlinkClick r:id="rId9" action="ppaction://hlinksldjump"/>
            <a:extLst>
              <a:ext uri="{FF2B5EF4-FFF2-40B4-BE49-F238E27FC236}">
                <a16:creationId xmlns:a16="http://schemas.microsoft.com/office/drawing/2014/main" id="{34A32C75-AD68-4459-ACF5-98B95841F73E}"/>
              </a:ext>
            </a:extLst>
          </p:cNvPr>
          <p:cNvPicPr>
            <a:picLocks noChangeAspect="1"/>
          </p:cNvPicPr>
          <p:nvPr/>
        </p:nvPicPr>
        <p:blipFill rotWithShape="1">
          <a:blip r:embed="rId10"/>
          <a:srcRect t="5617"/>
          <a:stretch/>
        </p:blipFill>
        <p:spPr>
          <a:xfrm>
            <a:off x="638749" y="263426"/>
            <a:ext cx="5697528" cy="3689801"/>
          </a:xfrm>
          <a:prstGeom prst="rect">
            <a:avLst/>
          </a:prstGeom>
        </p:spPr>
      </p:pic>
      <p:pic>
        <p:nvPicPr>
          <p:cNvPr id="28" name="Picture 27">
            <a:hlinkClick r:id="rId11" action="ppaction://hlinksldjump"/>
            <a:extLst>
              <a:ext uri="{FF2B5EF4-FFF2-40B4-BE49-F238E27FC236}">
                <a16:creationId xmlns:a16="http://schemas.microsoft.com/office/drawing/2014/main" id="{60D89DF9-38F5-4544-9BE4-BE1C4366B9FA}"/>
              </a:ext>
            </a:extLst>
          </p:cNvPr>
          <p:cNvPicPr>
            <a:picLocks noChangeAspect="1"/>
          </p:cNvPicPr>
          <p:nvPr/>
        </p:nvPicPr>
        <p:blipFill>
          <a:blip r:embed="rId12"/>
          <a:stretch>
            <a:fillRect/>
          </a:stretch>
        </p:blipFill>
        <p:spPr>
          <a:xfrm>
            <a:off x="5113031" y="285373"/>
            <a:ext cx="6252441" cy="3037664"/>
          </a:xfrm>
          <a:prstGeom prst="rect">
            <a:avLst/>
          </a:prstGeom>
        </p:spPr>
      </p:pic>
      <p:pic>
        <p:nvPicPr>
          <p:cNvPr id="29" name="Picture 28">
            <a:hlinkClick r:id="rId13" action="ppaction://hlinksldjump"/>
            <a:extLst>
              <a:ext uri="{FF2B5EF4-FFF2-40B4-BE49-F238E27FC236}">
                <a16:creationId xmlns:a16="http://schemas.microsoft.com/office/drawing/2014/main" id="{F8212DA3-201A-49C1-BFD8-CBFF21DB2B5A}"/>
              </a:ext>
            </a:extLst>
          </p:cNvPr>
          <p:cNvPicPr>
            <a:picLocks noChangeAspect="1"/>
          </p:cNvPicPr>
          <p:nvPr/>
        </p:nvPicPr>
        <p:blipFill>
          <a:blip r:embed="rId14"/>
          <a:stretch>
            <a:fillRect/>
          </a:stretch>
        </p:blipFill>
        <p:spPr>
          <a:xfrm>
            <a:off x="6165349" y="2646277"/>
            <a:ext cx="5237168" cy="3733094"/>
          </a:xfrm>
          <a:prstGeom prst="rect">
            <a:avLst/>
          </a:prstGeom>
        </p:spPr>
      </p:pic>
    </p:spTree>
    <p:custDataLst>
      <p:tags r:id="rId1"/>
    </p:custDataLst>
    <p:extLst>
      <p:ext uri="{BB962C8B-B14F-4D97-AF65-F5344CB8AC3E}">
        <p14:creationId xmlns:p14="http://schemas.microsoft.com/office/powerpoint/2010/main" val="26282865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nodeType="withEffect">
                                  <p:stCondLst>
                                    <p:cond delay="0"/>
                                  </p:stCondLst>
                                  <p:childTnLst>
                                    <p:animEffect transition="out" filter="fade">
                                      <p:cBhvr>
                                        <p:cTn id="16" dur="500" tmFilter="0, 0; .2, .5; .8, .5; 1, 0"/>
                                        <p:tgtEl>
                                          <p:spTgt spid="28"/>
                                        </p:tgtEl>
                                      </p:cBhvr>
                                    </p:animEffect>
                                    <p:animScale>
                                      <p:cBhvr>
                                        <p:cTn id="17" dur="250" autoRev="1" fill="hold"/>
                                        <p:tgtEl>
                                          <p:spTgt spid="28"/>
                                        </p:tgtEl>
                                      </p:cBhvr>
                                      <p:by x="105000" y="105000"/>
                                    </p:animScale>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29"/>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withEffect">
                                  <p:stCondLst>
                                    <p:cond delay="0"/>
                                  </p:stCondLst>
                                  <p:childTnLst>
                                    <p:animEffect transition="out" filter="fade">
                                      <p:cBhvr>
                                        <p:cTn id="26" dur="500" tmFilter="0, 0; .2, .5; .8, .5; 1, 0"/>
                                        <p:tgtEl>
                                          <p:spTgt spid="29"/>
                                        </p:tgtEl>
                                      </p:cBhvr>
                                    </p:animEffect>
                                    <p:animScale>
                                      <p:cBhvr>
                                        <p:cTn id="27" dur="250" autoRev="1" fill="hold"/>
                                        <p:tgtEl>
                                          <p:spTgt spid="29"/>
                                        </p:tgtEl>
                                      </p:cBhvr>
                                      <p:by x="105000" y="105000"/>
                                    </p:animScale>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with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AFB49A2-6AB9-421F-9F84-2C01D2BE1864}"/>
              </a:ext>
            </a:extLst>
          </p:cNvPr>
          <p:cNvGrpSpPr/>
          <p:nvPr/>
        </p:nvGrpSpPr>
        <p:grpSpPr>
          <a:xfrm>
            <a:off x="-7675836" y="4693221"/>
            <a:ext cx="6681922" cy="1680260"/>
            <a:chOff x="-7693089" y="4883002"/>
            <a:chExt cx="6681922" cy="1680260"/>
          </a:xfrm>
        </p:grpSpPr>
        <p:grpSp>
          <p:nvGrpSpPr>
            <p:cNvPr id="17" name="Group 16">
              <a:extLst>
                <a:ext uri="{FF2B5EF4-FFF2-40B4-BE49-F238E27FC236}">
                  <a16:creationId xmlns:a16="http://schemas.microsoft.com/office/drawing/2014/main" id="{D9E2A459-2088-4A33-950E-33FD803D96DE}"/>
                </a:ext>
              </a:extLst>
            </p:cNvPr>
            <p:cNvGrpSpPr/>
            <p:nvPr/>
          </p:nvGrpSpPr>
          <p:grpSpPr>
            <a:xfrm>
              <a:off x="-7693089" y="4883002"/>
              <a:ext cx="6681922" cy="1680260"/>
              <a:chOff x="2809811" y="4873548"/>
              <a:chExt cx="6681922" cy="1680260"/>
            </a:xfrm>
          </p:grpSpPr>
          <p:sp>
            <p:nvSpPr>
              <p:cNvPr id="19" name="矩形 9">
                <a:extLst>
                  <a:ext uri="{FF2B5EF4-FFF2-40B4-BE49-F238E27FC236}">
                    <a16:creationId xmlns:a16="http://schemas.microsoft.com/office/drawing/2014/main" id="{59A74C30-B6F6-4D66-ABE7-3A6EFF9F2B7A}"/>
                  </a:ext>
                </a:extLst>
              </p:cNvPr>
              <p:cNvSpPr/>
              <p:nvPr/>
            </p:nvSpPr>
            <p:spPr>
              <a:xfrm>
                <a:off x="3467100" y="5054599"/>
                <a:ext cx="6024633" cy="1499209"/>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chemeClr val="accent1">
                  <a:lumMod val="20000"/>
                  <a:lumOff val="80000"/>
                </a:schemeClr>
              </a:solidFill>
              <a:ln w="76200">
                <a:solidFill>
                  <a:srgbClr val="FB4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64号-萌趣软糖体"/>
                </a:endParaRPr>
              </a:p>
            </p:txBody>
          </p:sp>
          <p:pic>
            <p:nvPicPr>
              <p:cNvPr id="20" name="Picture 19">
                <a:extLst>
                  <a:ext uri="{FF2B5EF4-FFF2-40B4-BE49-F238E27FC236}">
                    <a16:creationId xmlns:a16="http://schemas.microsoft.com/office/drawing/2014/main" id="{4D992133-C699-489B-9B0D-30BC3BDFE14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8352">
                            <a14:foregroundMark x1="32418" y1="21283" x2="38462" y2="22741"/>
                            <a14:foregroundMark x1="51099" y1="25559" x2="60714" y2="30224"/>
                            <a14:foregroundMark x1="31319" y1="60253" x2="46978" y2="74150"/>
                          </a14:backgroundRemoval>
                        </a14:imgEffect>
                      </a14:imgLayer>
                    </a14:imgProps>
                  </a:ext>
                  <a:ext uri="{28A0092B-C50C-407E-A947-70E740481C1C}">
                    <a14:useLocalDpi xmlns:a14="http://schemas.microsoft.com/office/drawing/2010/main" val="0"/>
                  </a:ext>
                </a:extLst>
              </a:blip>
              <a:stretch>
                <a:fillRect/>
              </a:stretch>
            </p:blipFill>
            <p:spPr>
              <a:xfrm>
                <a:off x="2809811" y="4873548"/>
                <a:ext cx="1314580" cy="1499210"/>
              </a:xfrm>
              <a:prstGeom prst="rect">
                <a:avLst/>
              </a:prstGeom>
            </p:spPr>
          </p:pic>
        </p:grpSp>
        <p:sp>
          <p:nvSpPr>
            <p:cNvPr id="18" name="TextBox 17">
              <a:extLst>
                <a:ext uri="{FF2B5EF4-FFF2-40B4-BE49-F238E27FC236}">
                  <a16:creationId xmlns:a16="http://schemas.microsoft.com/office/drawing/2014/main" id="{5BA1CACC-98B0-4CD5-9AA8-75C3859EA0AF}"/>
                </a:ext>
              </a:extLst>
            </p:cNvPr>
            <p:cNvSpPr txBox="1"/>
            <p:nvPr/>
          </p:nvSpPr>
          <p:spPr>
            <a:xfrm>
              <a:off x="-6716226" y="5412167"/>
              <a:ext cx="55659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hàng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không</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3" name="Arrow: Left 2">
            <a:hlinkClick r:id="rId7" action="ppaction://hlinksldjump"/>
            <a:extLst>
              <a:ext uri="{FF2B5EF4-FFF2-40B4-BE49-F238E27FC236}">
                <a16:creationId xmlns:a16="http://schemas.microsoft.com/office/drawing/2014/main" id="{5F4DC0B1-7C13-4E03-AE9F-65EDC1EE5AAE}"/>
              </a:ext>
            </a:extLst>
          </p:cNvPr>
          <p:cNvSpPr/>
          <p:nvPr/>
        </p:nvSpPr>
        <p:spPr>
          <a:xfrm>
            <a:off x="621102" y="5786588"/>
            <a:ext cx="1052716" cy="54202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26" name="Picture 2" descr="15 Câu Đố Đuổi Hình Bắt Chữ Đoán Tên Nghề Nghiệp (Phần 3) | Hoa Trạng  Nguyên - YouTube">
            <a:extLst>
              <a:ext uri="{FF2B5EF4-FFF2-40B4-BE49-F238E27FC236}">
                <a16:creationId xmlns:a16="http://schemas.microsoft.com/office/drawing/2014/main" id="{FE2460AD-B53B-46B6-89B3-A4F46968DE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7156" y="510622"/>
            <a:ext cx="7295322" cy="38625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428463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25E-6 -2.96296E-6 L 0.8681 -0.00046 " pathEditMode="relative" rAng="0" ptsTypes="AA">
                                      <p:cBhvr>
                                        <p:cTn id="6" dur="2000" fill="hold"/>
                                        <p:tgtEl>
                                          <p:spTgt spid="16"/>
                                        </p:tgtEl>
                                        <p:attrNameLst>
                                          <p:attrName>ppt_x</p:attrName>
                                          <p:attrName>ppt_y</p:attrName>
                                        </p:attrNameLst>
                                      </p:cBhvr>
                                      <p:rCtr x="43398" y="-23"/>
                                    </p:animMotion>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AFB49A2-6AB9-421F-9F84-2C01D2BE1864}"/>
              </a:ext>
            </a:extLst>
          </p:cNvPr>
          <p:cNvGrpSpPr/>
          <p:nvPr/>
        </p:nvGrpSpPr>
        <p:grpSpPr>
          <a:xfrm>
            <a:off x="-7675836" y="4693221"/>
            <a:ext cx="6359590" cy="1680260"/>
            <a:chOff x="-7693089" y="4883002"/>
            <a:chExt cx="6359590" cy="1680260"/>
          </a:xfrm>
        </p:grpSpPr>
        <p:grpSp>
          <p:nvGrpSpPr>
            <p:cNvPr id="17" name="Group 16">
              <a:extLst>
                <a:ext uri="{FF2B5EF4-FFF2-40B4-BE49-F238E27FC236}">
                  <a16:creationId xmlns:a16="http://schemas.microsoft.com/office/drawing/2014/main" id="{D9E2A459-2088-4A33-950E-33FD803D96DE}"/>
                </a:ext>
              </a:extLst>
            </p:cNvPr>
            <p:cNvGrpSpPr/>
            <p:nvPr/>
          </p:nvGrpSpPr>
          <p:grpSpPr>
            <a:xfrm>
              <a:off x="-7693089" y="4883002"/>
              <a:ext cx="6359590" cy="1680260"/>
              <a:chOff x="2809811" y="4873548"/>
              <a:chExt cx="6359590" cy="1680260"/>
            </a:xfrm>
          </p:grpSpPr>
          <p:sp>
            <p:nvSpPr>
              <p:cNvPr id="19" name="矩形 9">
                <a:extLst>
                  <a:ext uri="{FF2B5EF4-FFF2-40B4-BE49-F238E27FC236}">
                    <a16:creationId xmlns:a16="http://schemas.microsoft.com/office/drawing/2014/main" id="{59A74C30-B6F6-4D66-ABE7-3A6EFF9F2B7A}"/>
                  </a:ext>
                </a:extLst>
              </p:cNvPr>
              <p:cNvSpPr/>
              <p:nvPr/>
            </p:nvSpPr>
            <p:spPr>
              <a:xfrm>
                <a:off x="3467101" y="5054599"/>
                <a:ext cx="5702300" cy="1499209"/>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chemeClr val="accent1">
                  <a:lumMod val="20000"/>
                  <a:lumOff val="80000"/>
                </a:schemeClr>
              </a:solidFill>
              <a:ln w="76200">
                <a:solidFill>
                  <a:srgbClr val="FB4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64号-萌趣软糖体"/>
                </a:endParaRPr>
              </a:p>
            </p:txBody>
          </p:sp>
          <p:pic>
            <p:nvPicPr>
              <p:cNvPr id="20" name="Picture 19">
                <a:extLst>
                  <a:ext uri="{FF2B5EF4-FFF2-40B4-BE49-F238E27FC236}">
                    <a16:creationId xmlns:a16="http://schemas.microsoft.com/office/drawing/2014/main" id="{4D992133-C699-489B-9B0D-30BC3BDFE14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8352">
                            <a14:foregroundMark x1="32418" y1="21283" x2="38462" y2="22741"/>
                            <a14:foregroundMark x1="51099" y1="25559" x2="60714" y2="30224"/>
                            <a14:foregroundMark x1="31319" y1="60253" x2="46978" y2="74150"/>
                          </a14:backgroundRemoval>
                        </a14:imgEffect>
                      </a14:imgLayer>
                    </a14:imgProps>
                  </a:ext>
                  <a:ext uri="{28A0092B-C50C-407E-A947-70E740481C1C}">
                    <a14:useLocalDpi xmlns:a14="http://schemas.microsoft.com/office/drawing/2010/main" val="0"/>
                  </a:ext>
                </a:extLst>
              </a:blip>
              <a:stretch>
                <a:fillRect/>
              </a:stretch>
            </p:blipFill>
            <p:spPr>
              <a:xfrm>
                <a:off x="2809811" y="4873548"/>
                <a:ext cx="1314580" cy="1499210"/>
              </a:xfrm>
              <a:prstGeom prst="rect">
                <a:avLst/>
              </a:prstGeom>
            </p:spPr>
          </p:pic>
        </p:grpSp>
        <p:sp>
          <p:nvSpPr>
            <p:cNvPr id="18" name="TextBox 17">
              <a:extLst>
                <a:ext uri="{FF2B5EF4-FFF2-40B4-BE49-F238E27FC236}">
                  <a16:creationId xmlns:a16="http://schemas.microsoft.com/office/drawing/2014/main" id="{5BA1CACC-98B0-4CD5-9AA8-75C3859EA0AF}"/>
                </a:ext>
              </a:extLst>
            </p:cNvPr>
            <p:cNvSpPr txBox="1"/>
            <p:nvPr/>
          </p:nvSpPr>
          <p:spPr>
            <a:xfrm>
              <a:off x="-6515751" y="5410908"/>
              <a:ext cx="4662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Luật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sư</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11" name="Arrow: Left 10">
            <a:hlinkClick r:id="rId7" action="ppaction://hlinksldjump"/>
            <a:extLst>
              <a:ext uri="{FF2B5EF4-FFF2-40B4-BE49-F238E27FC236}">
                <a16:creationId xmlns:a16="http://schemas.microsoft.com/office/drawing/2014/main" id="{E50D79F8-D5A4-4ADE-98E7-0EBA8C11478B}"/>
              </a:ext>
            </a:extLst>
          </p:cNvPr>
          <p:cNvSpPr/>
          <p:nvPr/>
        </p:nvSpPr>
        <p:spPr>
          <a:xfrm>
            <a:off x="621102" y="5786588"/>
            <a:ext cx="1052716" cy="54202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050" name="Picture 2" descr="Bạn có thể đoán tên NGHỀ NGHIỆP qua hình ảnh ? - YouTube">
            <a:extLst>
              <a:ext uri="{FF2B5EF4-FFF2-40B4-BE49-F238E27FC236}">
                <a16:creationId xmlns:a16="http://schemas.microsoft.com/office/drawing/2014/main" id="{2B4ED38D-837E-4974-9848-7545D5D7AA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7157" y="575226"/>
            <a:ext cx="7759148" cy="43645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5692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 -2.96296E-6 L 0.8681 -0.00046 " pathEditMode="relative" rAng="0" ptsTypes="AA">
                                      <p:cBhvr>
                                        <p:cTn id="6" dur="2000" fill="hold"/>
                                        <p:tgtEl>
                                          <p:spTgt spid="16"/>
                                        </p:tgtEl>
                                        <p:attrNameLst>
                                          <p:attrName>ppt_x</p:attrName>
                                          <p:attrName>ppt_y</p:attrName>
                                        </p:attrNameLst>
                                      </p:cBhvr>
                                      <p:rCtr x="43398" y="-23"/>
                                    </p:animMotion>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AFB49A2-6AB9-421F-9F84-2C01D2BE1864}"/>
              </a:ext>
            </a:extLst>
          </p:cNvPr>
          <p:cNvGrpSpPr/>
          <p:nvPr/>
        </p:nvGrpSpPr>
        <p:grpSpPr>
          <a:xfrm>
            <a:off x="-7572319" y="4727727"/>
            <a:ext cx="6359590" cy="1680260"/>
            <a:chOff x="-7693089" y="4883002"/>
            <a:chExt cx="6359590" cy="1680260"/>
          </a:xfrm>
        </p:grpSpPr>
        <p:grpSp>
          <p:nvGrpSpPr>
            <p:cNvPr id="17" name="Group 16">
              <a:extLst>
                <a:ext uri="{FF2B5EF4-FFF2-40B4-BE49-F238E27FC236}">
                  <a16:creationId xmlns:a16="http://schemas.microsoft.com/office/drawing/2014/main" id="{D9E2A459-2088-4A33-950E-33FD803D96DE}"/>
                </a:ext>
              </a:extLst>
            </p:cNvPr>
            <p:cNvGrpSpPr/>
            <p:nvPr/>
          </p:nvGrpSpPr>
          <p:grpSpPr>
            <a:xfrm>
              <a:off x="-7693089" y="4883002"/>
              <a:ext cx="6359590" cy="1680260"/>
              <a:chOff x="2809811" y="4873548"/>
              <a:chExt cx="6359590" cy="1680260"/>
            </a:xfrm>
          </p:grpSpPr>
          <p:sp>
            <p:nvSpPr>
              <p:cNvPr id="19" name="矩形 9">
                <a:extLst>
                  <a:ext uri="{FF2B5EF4-FFF2-40B4-BE49-F238E27FC236}">
                    <a16:creationId xmlns:a16="http://schemas.microsoft.com/office/drawing/2014/main" id="{59A74C30-B6F6-4D66-ABE7-3A6EFF9F2B7A}"/>
                  </a:ext>
                </a:extLst>
              </p:cNvPr>
              <p:cNvSpPr/>
              <p:nvPr/>
            </p:nvSpPr>
            <p:spPr>
              <a:xfrm>
                <a:off x="3467101" y="5054599"/>
                <a:ext cx="5702300" cy="1499209"/>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chemeClr val="accent1">
                  <a:lumMod val="20000"/>
                  <a:lumOff val="80000"/>
                </a:schemeClr>
              </a:solidFill>
              <a:ln w="76200">
                <a:solidFill>
                  <a:srgbClr val="FB4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64号-萌趣软糖体"/>
                </a:endParaRPr>
              </a:p>
            </p:txBody>
          </p:sp>
          <p:pic>
            <p:nvPicPr>
              <p:cNvPr id="20" name="Picture 19">
                <a:extLst>
                  <a:ext uri="{FF2B5EF4-FFF2-40B4-BE49-F238E27FC236}">
                    <a16:creationId xmlns:a16="http://schemas.microsoft.com/office/drawing/2014/main" id="{4D992133-C699-489B-9B0D-30BC3BDFE14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8352">
                            <a14:foregroundMark x1="32418" y1="21283" x2="38462" y2="22741"/>
                            <a14:foregroundMark x1="51099" y1="25559" x2="60714" y2="30224"/>
                            <a14:foregroundMark x1="31319" y1="60253" x2="46978" y2="74150"/>
                          </a14:backgroundRemoval>
                        </a14:imgEffect>
                      </a14:imgLayer>
                    </a14:imgProps>
                  </a:ext>
                  <a:ext uri="{28A0092B-C50C-407E-A947-70E740481C1C}">
                    <a14:useLocalDpi xmlns:a14="http://schemas.microsoft.com/office/drawing/2010/main" val="0"/>
                  </a:ext>
                </a:extLst>
              </a:blip>
              <a:stretch>
                <a:fillRect/>
              </a:stretch>
            </p:blipFill>
            <p:spPr>
              <a:xfrm>
                <a:off x="2809811" y="4873548"/>
                <a:ext cx="1314580" cy="1499210"/>
              </a:xfrm>
              <a:prstGeom prst="rect">
                <a:avLst/>
              </a:prstGeom>
            </p:spPr>
          </p:pic>
        </p:grpSp>
        <p:sp>
          <p:nvSpPr>
            <p:cNvPr id="18" name="TextBox 17">
              <a:extLst>
                <a:ext uri="{FF2B5EF4-FFF2-40B4-BE49-F238E27FC236}">
                  <a16:creationId xmlns:a16="http://schemas.microsoft.com/office/drawing/2014/main" id="{5BA1CACC-98B0-4CD5-9AA8-75C3859EA0AF}"/>
                </a:ext>
              </a:extLst>
            </p:cNvPr>
            <p:cNvSpPr txBox="1"/>
            <p:nvPr/>
          </p:nvSpPr>
          <p:spPr>
            <a:xfrm>
              <a:off x="-6515751" y="5410908"/>
              <a:ext cx="466220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Kiến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trúc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sư</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grpSp>
      <p:sp>
        <p:nvSpPr>
          <p:cNvPr id="10" name="Arrow: Left 9">
            <a:hlinkClick r:id="rId7" action="ppaction://hlinksldjump"/>
            <a:extLst>
              <a:ext uri="{FF2B5EF4-FFF2-40B4-BE49-F238E27FC236}">
                <a16:creationId xmlns:a16="http://schemas.microsoft.com/office/drawing/2014/main" id="{8308B866-517D-41BC-9564-1D2D6173C3CA}"/>
              </a:ext>
            </a:extLst>
          </p:cNvPr>
          <p:cNvSpPr/>
          <p:nvPr/>
        </p:nvSpPr>
        <p:spPr>
          <a:xfrm>
            <a:off x="621102" y="5786588"/>
            <a:ext cx="1052716" cy="54202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74" name="Picture 2" descr="Bạn có thể ĐOÁN TÊN NGHỀ NGHIỆP qua hình ảnh? | Thư Giãn Hữu Ích - YouTube">
            <a:extLst>
              <a:ext uri="{FF2B5EF4-FFF2-40B4-BE49-F238E27FC236}">
                <a16:creationId xmlns:a16="http://schemas.microsoft.com/office/drawing/2014/main" id="{08E901D0-1595-4563-A06D-77D10D259D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8191" y="528637"/>
            <a:ext cx="8266043" cy="38147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96904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3.54167E-6 4.44444E-6 L 0.8681 -0.00047 " pathEditMode="relative" rAng="0" ptsTypes="AA">
                                      <p:cBhvr>
                                        <p:cTn id="6" dur="2000" fill="hold"/>
                                        <p:tgtEl>
                                          <p:spTgt spid="16"/>
                                        </p:tgtEl>
                                        <p:attrNameLst>
                                          <p:attrName>ppt_x</p:attrName>
                                          <p:attrName>ppt_y</p:attrName>
                                        </p:attrNameLst>
                                      </p:cBhvr>
                                      <p:rCtr x="43398" y="-23"/>
                                    </p:animMotion>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Lớn lên em muốn làm gì_v720P">
            <a:hlinkClick r:id="" action="ppaction://media"/>
            <a:extLst>
              <a:ext uri="{FF2B5EF4-FFF2-40B4-BE49-F238E27FC236}">
                <a16:creationId xmlns:a16="http://schemas.microsoft.com/office/drawing/2014/main" id="{6055B285-7962-30CD-D41A-B2A2C22BA0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079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F98DC-E327-912E-BEFA-F88CE4839D02}"/>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315C1F59-AC38-082C-566A-08C284559E36}"/>
              </a:ext>
            </a:extLst>
          </p:cNvPr>
          <p:cNvGrpSpPr/>
          <p:nvPr/>
        </p:nvGrpSpPr>
        <p:grpSpPr>
          <a:xfrm>
            <a:off x="-7572319" y="4727727"/>
            <a:ext cx="6359590" cy="1680260"/>
            <a:chOff x="-7693089" y="4883002"/>
            <a:chExt cx="6359590" cy="1680260"/>
          </a:xfrm>
        </p:grpSpPr>
        <p:grpSp>
          <p:nvGrpSpPr>
            <p:cNvPr id="17" name="Group 16">
              <a:extLst>
                <a:ext uri="{FF2B5EF4-FFF2-40B4-BE49-F238E27FC236}">
                  <a16:creationId xmlns:a16="http://schemas.microsoft.com/office/drawing/2014/main" id="{60CD8019-A473-6320-D75D-7568310AA5D6}"/>
                </a:ext>
              </a:extLst>
            </p:cNvPr>
            <p:cNvGrpSpPr/>
            <p:nvPr/>
          </p:nvGrpSpPr>
          <p:grpSpPr>
            <a:xfrm>
              <a:off x="-7693089" y="4883002"/>
              <a:ext cx="6359590" cy="1680260"/>
              <a:chOff x="2809811" y="4873548"/>
              <a:chExt cx="6359590" cy="1680260"/>
            </a:xfrm>
          </p:grpSpPr>
          <p:sp>
            <p:nvSpPr>
              <p:cNvPr id="19" name="矩形 9">
                <a:extLst>
                  <a:ext uri="{FF2B5EF4-FFF2-40B4-BE49-F238E27FC236}">
                    <a16:creationId xmlns:a16="http://schemas.microsoft.com/office/drawing/2014/main" id="{87E8A73D-B384-56C1-DDBF-121292FA63FF}"/>
                  </a:ext>
                </a:extLst>
              </p:cNvPr>
              <p:cNvSpPr/>
              <p:nvPr/>
            </p:nvSpPr>
            <p:spPr>
              <a:xfrm>
                <a:off x="3467101" y="5054599"/>
                <a:ext cx="5702300" cy="1499209"/>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chemeClr val="accent1">
                  <a:lumMod val="20000"/>
                  <a:lumOff val="80000"/>
                </a:schemeClr>
              </a:solidFill>
              <a:ln w="76200">
                <a:solidFill>
                  <a:srgbClr val="FB4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字魂64号-萌趣软糖体"/>
                </a:endParaRPr>
              </a:p>
            </p:txBody>
          </p:sp>
          <p:pic>
            <p:nvPicPr>
              <p:cNvPr id="20" name="Picture 19">
                <a:extLst>
                  <a:ext uri="{FF2B5EF4-FFF2-40B4-BE49-F238E27FC236}">
                    <a16:creationId xmlns:a16="http://schemas.microsoft.com/office/drawing/2014/main" id="{FAA6130D-FE92-07B3-BE66-61649775893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8352">
                            <a14:foregroundMark x1="32418" y1="21283" x2="38462" y2="22741"/>
                            <a14:foregroundMark x1="51099" y1="25559" x2="60714" y2="30224"/>
                            <a14:foregroundMark x1="31319" y1="60253" x2="46978" y2="74150"/>
                          </a14:backgroundRemoval>
                        </a14:imgEffect>
                      </a14:imgLayer>
                    </a14:imgProps>
                  </a:ext>
                  <a:ext uri="{28A0092B-C50C-407E-A947-70E740481C1C}">
                    <a14:useLocalDpi xmlns:a14="http://schemas.microsoft.com/office/drawing/2010/main" val="0"/>
                  </a:ext>
                </a:extLst>
              </a:blip>
              <a:stretch>
                <a:fillRect/>
              </a:stretch>
            </p:blipFill>
            <p:spPr>
              <a:xfrm>
                <a:off x="2809811" y="4873548"/>
                <a:ext cx="1314580" cy="1499210"/>
              </a:xfrm>
              <a:prstGeom prst="rect">
                <a:avLst/>
              </a:prstGeom>
            </p:spPr>
          </p:pic>
        </p:grpSp>
        <p:sp>
          <p:nvSpPr>
            <p:cNvPr id="18" name="TextBox 17">
              <a:extLst>
                <a:ext uri="{FF2B5EF4-FFF2-40B4-BE49-F238E27FC236}">
                  <a16:creationId xmlns:a16="http://schemas.microsoft.com/office/drawing/2014/main" id="{DD591D01-D8BC-8038-A216-3AF82F96790F}"/>
                </a:ext>
              </a:extLst>
            </p:cNvPr>
            <p:cNvSpPr txBox="1"/>
            <p:nvPr/>
          </p:nvSpPr>
          <p:spPr>
            <a:xfrm>
              <a:off x="-6515751" y="5410908"/>
              <a:ext cx="466220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000000"/>
                  </a:solidFill>
                  <a:latin typeface="Cambria" panose="02040503050406030204" pitchFamily="18" charset="0"/>
                  <a:ea typeface="Cambria" panose="02040503050406030204" pitchFamily="18" charset="0"/>
                  <a:cs typeface="Arial" panose="020B0604020202020204" pitchFamily="34" charset="0"/>
                </a:rPr>
                <a:t>Nhà</a:t>
              </a:r>
              <a:r>
                <a:rPr lang="en-US" sz="54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5400" b="1" dirty="0" err="1">
                  <a:solidFill>
                    <a:srgbClr val="000000"/>
                  </a:solidFill>
                  <a:latin typeface="Cambria" panose="02040503050406030204" pitchFamily="18" charset="0"/>
                  <a:ea typeface="Cambria" panose="02040503050406030204" pitchFamily="18" charset="0"/>
                  <a:cs typeface="Arial" panose="020B0604020202020204" pitchFamily="34" charset="0"/>
                </a:rPr>
                <a:t>báo</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10" name="Arrow: Left 9">
            <a:hlinkClick r:id="rId7" action="ppaction://hlinksldjump"/>
            <a:extLst>
              <a:ext uri="{FF2B5EF4-FFF2-40B4-BE49-F238E27FC236}">
                <a16:creationId xmlns:a16="http://schemas.microsoft.com/office/drawing/2014/main" id="{47FD7097-7884-6976-1145-0E826AAE1535}"/>
              </a:ext>
            </a:extLst>
          </p:cNvPr>
          <p:cNvSpPr/>
          <p:nvPr/>
        </p:nvSpPr>
        <p:spPr>
          <a:xfrm>
            <a:off x="621102" y="5786588"/>
            <a:ext cx="1052716" cy="54202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26" name="Picture 2" descr="Câu Đố Đoán Tên Nghề Nghiệp Qua Hình Ảnh | Nhanh Trí">
            <a:extLst>
              <a:ext uri="{FF2B5EF4-FFF2-40B4-BE49-F238E27FC236}">
                <a16:creationId xmlns:a16="http://schemas.microsoft.com/office/drawing/2014/main" id="{D231E7C5-2C30-C3B6-B0AB-44180C9401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5210" y="515101"/>
            <a:ext cx="9232232" cy="51931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49524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3.54167E-6 4.44444E-6 L 0.8681 -0.00047 " pathEditMode="relative" rAng="0" ptsTypes="AA">
                                      <p:cBhvr>
                                        <p:cTn id="6" dur="2000" fill="hold"/>
                                        <p:tgtEl>
                                          <p:spTgt spid="16"/>
                                        </p:tgtEl>
                                        <p:attrNameLst>
                                          <p:attrName>ppt_x</p:attrName>
                                          <p:attrName>ppt_y</p:attrName>
                                        </p:attrNameLst>
                                      </p:cBhvr>
                                      <p:rCtr x="43398" y="-23"/>
                                    </p:animMotion>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3B8A4FF-D520-4AC9-9C31-0B02470BBB23}"/>
              </a:ext>
            </a:extLst>
          </p:cNvPr>
          <p:cNvSpPr txBox="1"/>
          <p:nvPr/>
        </p:nvSpPr>
        <p:spPr>
          <a:xfrm>
            <a:off x="3598849" y="827397"/>
            <a:ext cx="5091595" cy="830997"/>
          </a:xfrm>
          <a:prstGeom prst="rect">
            <a:avLst/>
          </a:prstGeom>
          <a:ln w="28575">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02060"/>
                </a:solidFill>
                <a:latin typeface="Arial" panose="020B0604020202020204" pitchFamily="34" charset="0"/>
                <a:cs typeface="Arial" panose="020B0604020202020204" pitchFamily="34" charset="0"/>
              </a:rPr>
              <a:t>Về</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nhà</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0" name="Picture 2">
            <a:extLst>
              <a:ext uri="{FF2B5EF4-FFF2-40B4-BE49-F238E27FC236}">
                <a16:creationId xmlns:a16="http://schemas.microsoft.com/office/drawing/2014/main" id="{6CA9BDFE-B330-4723-A35F-E05468BE2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5" y="2128289"/>
            <a:ext cx="2830220" cy="4774053"/>
          </a:xfrm>
          <a:prstGeom prst="rect">
            <a:avLst/>
          </a:prstGeom>
        </p:spPr>
      </p:pic>
      <p:pic>
        <p:nvPicPr>
          <p:cNvPr id="22" name="Picture 3">
            <a:extLst>
              <a:ext uri="{FF2B5EF4-FFF2-40B4-BE49-F238E27FC236}">
                <a16:creationId xmlns:a16="http://schemas.microsoft.com/office/drawing/2014/main" id="{253AD7BC-540E-480E-89B7-6419D0B93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530" y="2478068"/>
            <a:ext cx="2785077" cy="4430906"/>
          </a:xfrm>
          <a:prstGeom prst="rect">
            <a:avLst/>
          </a:prstGeom>
        </p:spPr>
      </p:pic>
      <p:sp>
        <p:nvSpPr>
          <p:cNvPr id="24" name="TextBox 23">
            <a:extLst>
              <a:ext uri="{FF2B5EF4-FFF2-40B4-BE49-F238E27FC236}">
                <a16:creationId xmlns:a16="http://schemas.microsoft.com/office/drawing/2014/main" id="{7FFED636-5D23-40FD-846E-15CC8CCA8D96}"/>
              </a:ext>
            </a:extLst>
          </p:cNvPr>
          <p:cNvSpPr txBox="1"/>
          <p:nvPr/>
        </p:nvSpPr>
        <p:spPr>
          <a:xfrm>
            <a:off x="2381143" y="3109824"/>
            <a:ext cx="7516494" cy="2669064"/>
          </a:xfrm>
          <a:prstGeom prst="rect">
            <a:avLst/>
          </a:prstGeom>
          <a:solidFill>
            <a:schemeClr val="accent2">
              <a:lumMod val="20000"/>
              <a:lumOff val="80000"/>
            </a:schemeClr>
          </a:solidFill>
          <a:ln w="38100">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lnSpc>
                <a:spcPct val="115000"/>
              </a:lnSpc>
              <a:spcAft>
                <a:spcPts val="1000"/>
              </a:spcAft>
              <a:buFont typeface="Arial" panose="020B0604020202020204" pitchFamily="34" charset="0"/>
              <a:buChar char="•"/>
            </a:pP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Kể cho người thân nghe về nghề nghiệp mình yêu thích.</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Nhờ ngưởi thân hỗ trợ thực hiện kế hoạch rèn luyện của mình</a:t>
            </a:r>
          </a:p>
          <a:p>
            <a:pPr marL="342900" lvl="0" indent="-342900" algn="just">
              <a:lnSpc>
                <a:spcPct val="115000"/>
              </a:lnSpc>
              <a:spcAft>
                <a:spcPts val="1000"/>
              </a:spcAft>
              <a:buFont typeface="Arial" panose="020B0604020202020204" pitchFamily="34" charset="0"/>
              <a:buChar char="•"/>
            </a:pP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Tìm hiểu thông tin về một người giỏi nghề mà em yêu thích. </a:t>
            </a:r>
          </a:p>
        </p:txBody>
      </p:sp>
      <p:sp>
        <p:nvSpPr>
          <p:cNvPr id="28" name="Arrow: Down 27">
            <a:extLst>
              <a:ext uri="{FF2B5EF4-FFF2-40B4-BE49-F238E27FC236}">
                <a16:creationId xmlns:a16="http://schemas.microsoft.com/office/drawing/2014/main" id="{17818AE2-0EA4-4BB5-B8D9-1E3B8769F5BF}"/>
              </a:ext>
            </a:extLst>
          </p:cNvPr>
          <p:cNvSpPr/>
          <p:nvPr/>
        </p:nvSpPr>
        <p:spPr>
          <a:xfrm>
            <a:off x="5613493" y="1663487"/>
            <a:ext cx="940587" cy="1394138"/>
          </a:xfrm>
          <a:prstGeom prst="downArrow">
            <a:avLst/>
          </a:prstGeom>
          <a:solidFill>
            <a:srgbClr val="FFFF00"/>
          </a:solidFill>
          <a:ln>
            <a:solidFill>
              <a:schemeClr val="tx1"/>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1895751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E912BE-5A64-4165-BF16-0C7F5DA2A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1517"/>
            <a:ext cx="12192000" cy="3611880"/>
          </a:xfrm>
          <a:prstGeom prst="rect">
            <a:avLst/>
          </a:prstGeom>
        </p:spPr>
      </p:pic>
      <p:pic>
        <p:nvPicPr>
          <p:cNvPr id="2" name="Picture 1">
            <a:extLst>
              <a:ext uri="{FF2B5EF4-FFF2-40B4-BE49-F238E27FC236}">
                <a16:creationId xmlns:a16="http://schemas.microsoft.com/office/drawing/2014/main" id="{ED7743A3-3CD5-4C9E-9AC7-54ED437EFA8B}"/>
              </a:ext>
            </a:extLst>
          </p:cNvPr>
          <p:cNvPicPr>
            <a:picLocks noChangeAspect="1"/>
          </p:cNvPicPr>
          <p:nvPr/>
        </p:nvPicPr>
        <p:blipFill>
          <a:blip r:embed="rId5"/>
          <a:stretch>
            <a:fillRect/>
          </a:stretch>
        </p:blipFill>
        <p:spPr>
          <a:xfrm>
            <a:off x="918433" y="459612"/>
            <a:ext cx="9736156" cy="3151905"/>
          </a:xfrm>
          <a:prstGeom prst="rect">
            <a:avLst/>
          </a:prstGeom>
        </p:spPr>
      </p:pic>
    </p:spTree>
    <p:custDataLst>
      <p:tags r:id="rId1"/>
    </p:custDataLst>
    <p:extLst>
      <p:ext uri="{BB962C8B-B14F-4D97-AF65-F5344CB8AC3E}">
        <p14:creationId xmlns:p14="http://schemas.microsoft.com/office/powerpoint/2010/main" val="36009431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id="{F5D63D11-7D37-86D4-3A97-504712906B1B}"/>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pic>
        <p:nvPicPr>
          <p:cNvPr id="5" name="Picture 4" descr="A picture containing text, furniture&#10;&#10;Description automatically generated">
            <a:extLst>
              <a:ext uri="{FF2B5EF4-FFF2-40B4-BE49-F238E27FC236}">
                <a16:creationId xmlns:a16="http://schemas.microsoft.com/office/drawing/2014/main" id="{E7EB9484-14B9-378C-3698-C9A827DC6DD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317921"/>
            <a:ext cx="2952750" cy="2635329"/>
          </a:xfrm>
          <a:prstGeom prst="rect">
            <a:avLst/>
          </a:prstGeom>
        </p:spPr>
      </p:pic>
      <p:grpSp>
        <p:nvGrpSpPr>
          <p:cNvPr id="8" name="Group 7">
            <a:extLst>
              <a:ext uri="{FF2B5EF4-FFF2-40B4-BE49-F238E27FC236}">
                <a16:creationId xmlns:a16="http://schemas.microsoft.com/office/drawing/2014/main"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id="{42E66C63-D0DE-F47D-3F13-B031FAE367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3F6BF562-8BE8-7F69-EF4D-34956F6754A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id="{8D15BA8A-4E08-E8BA-9616-69E27E2CC3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3" name="Hình ảnh 16" descr="Ảnh có chứa vải&#10;&#10;Mô tả được tạo tự động">
            <a:extLst>
              <a:ext uri="{FF2B5EF4-FFF2-40B4-BE49-F238E27FC236}">
                <a16:creationId xmlns:a16="http://schemas.microsoft.com/office/drawing/2014/main" id="{C52D3D06-8A28-A93F-F5BE-FBE51A6DC1A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flipH="1">
            <a:off x="732678" y="-383173"/>
            <a:ext cx="1800972" cy="1876894"/>
          </a:xfrm>
          <a:prstGeom prst="rect">
            <a:avLst/>
          </a:prstGeom>
        </p:spPr>
      </p:pic>
      <p:sp>
        <p:nvSpPr>
          <p:cNvPr id="19" name="TextBox 18">
            <a:extLst>
              <a:ext uri="{FF2B5EF4-FFF2-40B4-BE49-F238E27FC236}">
                <a16:creationId xmlns:a16="http://schemas.microsoft.com/office/drawing/2014/main" id="{EBAFA9F6-41A7-8FCA-0008-FB1DC8C17807}"/>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srgbClr val="4472C4">
                    <a:lumMod val="50000"/>
                  </a:srgbClr>
                </a:solidFill>
                <a:effectLst/>
                <a:uLnTx/>
                <a:uFillTx/>
                <a:latin typeface="Calibri" panose="020F0502020204030204"/>
                <a:ea typeface="+mn-ea"/>
                <a:cs typeface="+mn-cs"/>
              </a:rPr>
              <a:t>Thứ</a:t>
            </a:r>
            <a:r>
              <a:rPr kumimoji="0" lang="en-US" sz="36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4472C4">
                    <a:lumMod val="50000"/>
                  </a:srgbClr>
                </a:solidFill>
                <a:effectLst/>
                <a:uLnTx/>
                <a:uFillTx/>
                <a:latin typeface="Calibri" panose="020F0502020204030204"/>
                <a:ea typeface="+mn-ea"/>
                <a:cs typeface="+mn-cs"/>
              </a:rPr>
              <a:t>5 </a:t>
            </a:r>
            <a:r>
              <a:rPr kumimoji="0" lang="en-US" sz="3600" b="0" i="0" u="none" strike="noStrike" kern="1200" cap="none" spc="0" normalizeH="0" baseline="0" noProof="0" err="1">
                <a:ln>
                  <a:noFill/>
                </a:ln>
                <a:solidFill>
                  <a:srgbClr val="4472C4">
                    <a:lumMod val="50000"/>
                  </a:srgbClr>
                </a:solidFill>
                <a:effectLst/>
                <a:uLnTx/>
                <a:uFillTx/>
                <a:latin typeface="Calibri" panose="020F0502020204030204"/>
                <a:ea typeface="+mn-ea"/>
                <a:cs typeface="+mn-cs"/>
              </a:rPr>
              <a:t>ngày</a:t>
            </a:r>
            <a:r>
              <a:rPr kumimoji="0" lang="en-US" sz="36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4472C4">
                    <a:lumMod val="50000"/>
                  </a:srgbClr>
                </a:solidFill>
                <a:effectLst/>
                <a:uLnTx/>
                <a:uFillTx/>
                <a:latin typeface="Calibri" panose="020F0502020204030204"/>
                <a:ea typeface="+mn-ea"/>
                <a:cs typeface="+mn-cs"/>
              </a:rPr>
              <a:t>7 </a:t>
            </a:r>
            <a:r>
              <a:rPr kumimoji="0" lang="en-US" sz="3600" b="0" i="0" u="none" strike="noStrike" kern="1200" cap="none" spc="0" normalizeH="0" baseline="0" noProof="0" err="1">
                <a:ln>
                  <a:noFill/>
                </a:ln>
                <a:solidFill>
                  <a:srgbClr val="4472C4">
                    <a:lumMod val="50000"/>
                  </a:srgbClr>
                </a:solidFill>
                <a:effectLst/>
                <a:uLnTx/>
                <a:uFillTx/>
                <a:latin typeface="Calibri" panose="020F0502020204030204"/>
                <a:ea typeface="+mn-ea"/>
                <a:cs typeface="+mn-cs"/>
              </a:rPr>
              <a:t>tháng</a:t>
            </a:r>
            <a:r>
              <a:rPr kumimoji="0" lang="en-US" sz="36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4472C4">
                    <a:lumMod val="50000"/>
                  </a:srgbClr>
                </a:solidFill>
                <a:effectLst/>
                <a:uLnTx/>
                <a:uFillTx/>
                <a:latin typeface="Calibri" panose="020F0502020204030204"/>
                <a:ea typeface="+mn-ea"/>
                <a:cs typeface="+mn-cs"/>
              </a:rPr>
              <a:t>5 năm 2026 </a:t>
            </a:r>
            <a:endParaRPr kumimoji="0" lang="vi-VN" sz="3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15E66470-457C-9604-CDED-A6B9FDC02D6A}"/>
              </a:ext>
            </a:extLst>
          </p:cNvPr>
          <p:cNvPicPr>
            <a:picLocks noChangeAspect="1"/>
          </p:cNvPicPr>
          <p:nvPr/>
        </p:nvPicPr>
        <p:blipFill>
          <a:blip r:embed="rId12"/>
          <a:stretch>
            <a:fillRect/>
          </a:stretch>
        </p:blipFill>
        <p:spPr>
          <a:xfrm>
            <a:off x="1623457" y="1670950"/>
            <a:ext cx="8419306" cy="2670279"/>
          </a:xfrm>
          <a:prstGeom prst="rect">
            <a:avLst/>
          </a:prstGeom>
        </p:spPr>
      </p:pic>
      <p:pic>
        <p:nvPicPr>
          <p:cNvPr id="16" name="Picture 15">
            <a:extLst>
              <a:ext uri="{FF2B5EF4-FFF2-40B4-BE49-F238E27FC236}">
                <a16:creationId xmlns:a16="http://schemas.microsoft.com/office/drawing/2014/main" id="{09EBD54E-E6A2-2279-B71A-5CCBED03DEA9}"/>
              </a:ext>
            </a:extLst>
          </p:cNvPr>
          <p:cNvPicPr>
            <a:picLocks noChangeAspect="1"/>
          </p:cNvPicPr>
          <p:nvPr/>
        </p:nvPicPr>
        <p:blipFill>
          <a:blip r:embed="rId13"/>
          <a:stretch>
            <a:fillRect/>
          </a:stretch>
        </p:blipFill>
        <p:spPr>
          <a:xfrm>
            <a:off x="4458354" y="874725"/>
            <a:ext cx="2475191" cy="1176630"/>
          </a:xfrm>
          <a:prstGeom prst="rect">
            <a:avLst/>
          </a:prstGeom>
        </p:spPr>
      </p:pic>
    </p:spTree>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3"/>
                                        </p:tgtEl>
                                        <p:attrNameLst>
                                          <p:attrName>r</p:attrName>
                                        </p:attrNameLst>
                                      </p:cBhvr>
                                    </p:animRot>
                                    <p:animRot by="-240000">
                                      <p:cBhvr>
                                        <p:cTn id="24" dur="200" fill="hold">
                                          <p:stCondLst>
                                            <p:cond delay="200"/>
                                          </p:stCondLst>
                                        </p:cTn>
                                        <p:tgtEl>
                                          <p:spTgt spid="13"/>
                                        </p:tgtEl>
                                        <p:attrNameLst>
                                          <p:attrName>r</p:attrName>
                                        </p:attrNameLst>
                                      </p:cBhvr>
                                    </p:animRot>
                                    <p:animRot by="240000">
                                      <p:cBhvr>
                                        <p:cTn id="25" dur="200" fill="hold">
                                          <p:stCondLst>
                                            <p:cond delay="400"/>
                                          </p:stCondLst>
                                        </p:cTn>
                                        <p:tgtEl>
                                          <p:spTgt spid="13"/>
                                        </p:tgtEl>
                                        <p:attrNameLst>
                                          <p:attrName>r</p:attrName>
                                        </p:attrNameLst>
                                      </p:cBhvr>
                                    </p:animRot>
                                    <p:animRot by="-240000">
                                      <p:cBhvr>
                                        <p:cTn id="26" dur="200" fill="hold">
                                          <p:stCondLst>
                                            <p:cond delay="600"/>
                                          </p:stCondLst>
                                        </p:cTn>
                                        <p:tgtEl>
                                          <p:spTgt spid="13"/>
                                        </p:tgtEl>
                                        <p:attrNameLst>
                                          <p:attrName>r</p:attrName>
                                        </p:attrNameLst>
                                      </p:cBhvr>
                                    </p:animRot>
                                    <p:animRot by="120000">
                                      <p:cBhvr>
                                        <p:cTn id="27" dur="200" fill="hold">
                                          <p:stCondLst>
                                            <p:cond delay="800"/>
                                          </p:stCondLst>
                                        </p:cTn>
                                        <p:tgtEl>
                                          <p:spTgt spid="1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75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287991" y="-3371850"/>
            <a:ext cx="12855388" cy="10534650"/>
            <a:chOff x="808303" y="-1631281"/>
            <a:chExt cx="10575392"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3"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4" name="Rectangle 3"/>
          <p:cNvSpPr/>
          <p:nvPr/>
        </p:nvSpPr>
        <p:spPr>
          <a:xfrm>
            <a:off x="908210" y="1771721"/>
            <a:ext cx="9846875" cy="3337517"/>
          </a:xfrm>
          <a:prstGeom prst="rect">
            <a:avLst/>
          </a:prstGeom>
        </p:spPr>
        <p:txBody>
          <a:bodyPr wrap="square">
            <a:spAutoFit/>
          </a:bodyPr>
          <a:lstStyle/>
          <a:p>
            <a:pPr marL="571500" lvl="0" indent="-571500" algn="just">
              <a:lnSpc>
                <a:spcPct val="107000"/>
              </a:lnSpc>
              <a:buFont typeface="Arial" panose="020B0604020202020204" pitchFamily="34" charset="0"/>
              <a:buChar char="•"/>
              <a:defRPr/>
            </a:pP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N</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hận biết được một số đức tính của bản thân phù hợp với ước mơ của nghề nghiệp của mình, qua đó có kế hoạch rèn luyện đức tính cần thiết cho nghề mình yêu thích.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9D47999F-F53C-4D4B-9437-FA26FE463269}"/>
              </a:ext>
            </a:extLst>
          </p:cNvPr>
          <p:cNvPicPr>
            <a:picLocks noChangeAspect="1"/>
          </p:cNvPicPr>
          <p:nvPr/>
        </p:nvPicPr>
        <p:blipFill>
          <a:blip r:embed="rId5"/>
          <a:stretch>
            <a:fillRect/>
          </a:stretch>
        </p:blipFill>
        <p:spPr>
          <a:xfrm>
            <a:off x="2512028" y="627836"/>
            <a:ext cx="6596444" cy="1182727"/>
          </a:xfrm>
          <a:prstGeom prst="rect">
            <a:avLst/>
          </a:prstGeom>
        </p:spPr>
      </p:pic>
    </p:spTree>
    <p:custDataLst>
      <p:tags r:id="rId1"/>
    </p:custDataLst>
    <p:extLst>
      <p:ext uri="{BB962C8B-B14F-4D97-AF65-F5344CB8AC3E}">
        <p14:creationId xmlns:p14="http://schemas.microsoft.com/office/powerpoint/2010/main" val="22169312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427580" y="1964739"/>
            <a:ext cx="9413040" cy="1804572"/>
          </a:xfrm>
          <a:prstGeom prst="rect">
            <a:avLst/>
          </a:prstGeom>
        </p:spPr>
      </p:pic>
    </p:spTree>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5F6FCB10-EF21-4A19-85D0-665518BE35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066" y="6040071"/>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62FB5E6-E1B1-474F-8AAD-7AB919805856}"/>
              </a:ext>
            </a:extLst>
          </p:cNvPr>
          <p:cNvSpPr txBox="1"/>
          <p:nvPr/>
        </p:nvSpPr>
        <p:spPr>
          <a:xfrm>
            <a:off x="808456" y="454455"/>
            <a:ext cx="1083331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1. Chia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sẻ</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đức</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tính</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mình</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liên</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quan</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nghề</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nghiệp</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mình</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yêu</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p>
        </p:txBody>
      </p:sp>
      <p:sp>
        <p:nvSpPr>
          <p:cNvPr id="2" name="Rectangle: Rounded Corners 1">
            <a:extLst>
              <a:ext uri="{FF2B5EF4-FFF2-40B4-BE49-F238E27FC236}">
                <a16:creationId xmlns:a16="http://schemas.microsoft.com/office/drawing/2014/main" id="{89DF92DA-63C3-4156-A9B6-9AA6F884278F}"/>
              </a:ext>
            </a:extLst>
          </p:cNvPr>
          <p:cNvSpPr/>
          <p:nvPr/>
        </p:nvSpPr>
        <p:spPr>
          <a:xfrm>
            <a:off x="590550" y="2000250"/>
            <a:ext cx="6061710" cy="3714750"/>
          </a:xfrm>
          <a:prstGeom prst="roundRect">
            <a:avLst>
              <a:gd name="adj" fmla="val 20089"/>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200" dirty="0">
                <a:latin typeface="Cambria" panose="02040503050406030204" pitchFamily="18" charset="0"/>
                <a:ea typeface="Cambria" panose="02040503050406030204" pitchFamily="18" charset="0"/>
                <a:cs typeface="Calibri" panose="020F0502020204030204" pitchFamily="34" charset="0"/>
              </a:rPr>
              <a:t>G</a:t>
            </a:r>
            <a:r>
              <a:rPr lang="vi-VN" sz="3200" dirty="0">
                <a:latin typeface="Cambria" panose="02040503050406030204" pitchFamily="18" charset="0"/>
                <a:ea typeface="Cambria" panose="02040503050406030204" pitchFamily="18" charset="0"/>
                <a:cs typeface="Calibri" panose="020F0502020204030204" pitchFamily="34" charset="0"/>
              </a:rPr>
              <a:t>ấp 1 con thuyền và ghi ước mơ nghề nghiệp của mình lên đó</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và</a:t>
            </a:r>
            <a:r>
              <a:rPr lang="en-US" sz="3200" dirty="0">
                <a:latin typeface="Cambria" panose="02040503050406030204" pitchFamily="18" charset="0"/>
                <a:ea typeface="Cambria" panose="02040503050406030204" pitchFamily="18" charset="0"/>
                <a:cs typeface="Calibri" panose="020F0502020204030204" pitchFamily="34" charset="0"/>
              </a:rPr>
              <a:t> </a:t>
            </a:r>
            <a:r>
              <a:rPr lang="vi-VN" sz="3200" dirty="0">
                <a:latin typeface="Cambria" panose="02040503050406030204" pitchFamily="18" charset="0"/>
                <a:ea typeface="Cambria" panose="02040503050406030204" pitchFamily="18" charset="0"/>
                <a:cs typeface="Calibri" panose="020F0502020204030204" pitchFamily="34" charset="0"/>
              </a:rPr>
              <a:t>những đức tính mình đã có phù hợp với nghề nghiệp ấy.</a:t>
            </a:r>
            <a:endParaRPr lang="en-US" sz="3200" dirty="0">
              <a:latin typeface="Cambria" panose="02040503050406030204" pitchFamily="18" charset="0"/>
              <a:ea typeface="Cambria" panose="02040503050406030204" pitchFamily="18" charset="0"/>
              <a:cs typeface="Calibri" panose="020F0502020204030204" pitchFamily="34" charset="0"/>
            </a:endParaRPr>
          </a:p>
          <a:p>
            <a:pPr marL="457200" indent="-457200" algn="just">
              <a:buFont typeface="Arial" panose="020B0604020202020204" pitchFamily="34" charset="0"/>
              <a:buChar char="•"/>
            </a:pPr>
            <a:r>
              <a:rPr lang="en-US" sz="3200" dirty="0" err="1">
                <a:latin typeface="Cambria" panose="02040503050406030204" pitchFamily="18" charset="0"/>
                <a:ea typeface="Cambria" panose="02040503050406030204" pitchFamily="18" charset="0"/>
                <a:cs typeface="Calibri" panose="020F0502020204030204" pitchFamily="34" charset="0"/>
              </a:rPr>
              <a:t>Dán</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thuyền</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vào</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bảng</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nhóm</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đã</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treo</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sẵn</a:t>
            </a:r>
            <a:r>
              <a:rPr lang="en-US" sz="3200" dirty="0">
                <a:latin typeface="Cambria" panose="02040503050406030204" pitchFamily="18" charset="0"/>
                <a:ea typeface="Cambria" panose="02040503050406030204" pitchFamily="18" charset="0"/>
                <a:cs typeface="Calibri" panose="020F0502020204030204" pitchFamily="34" charset="0"/>
              </a:rPr>
              <a:t> ở </a:t>
            </a:r>
            <a:r>
              <a:rPr lang="en-US" sz="3200" dirty="0" err="1">
                <a:latin typeface="Cambria" panose="02040503050406030204" pitchFamily="18" charset="0"/>
                <a:ea typeface="Cambria" panose="02040503050406030204" pitchFamily="18" charset="0"/>
                <a:cs typeface="Calibri" panose="020F0502020204030204" pitchFamily="34" charset="0"/>
              </a:rPr>
              <a:t>góc</a:t>
            </a:r>
            <a:r>
              <a:rPr lang="en-US" sz="3200" dirty="0">
                <a:latin typeface="Cambria" panose="02040503050406030204" pitchFamily="18" charset="0"/>
                <a:ea typeface="Cambria" panose="02040503050406030204" pitchFamily="18" charset="0"/>
                <a:cs typeface="Calibri" panose="020F0502020204030204" pitchFamily="34" charset="0"/>
              </a:rPr>
              <a:t> </a:t>
            </a:r>
            <a:r>
              <a:rPr lang="en-US" sz="3200" dirty="0" err="1">
                <a:latin typeface="Cambria" panose="02040503050406030204" pitchFamily="18" charset="0"/>
                <a:ea typeface="Cambria" panose="02040503050406030204" pitchFamily="18" charset="0"/>
                <a:cs typeface="Calibri" panose="020F0502020204030204" pitchFamily="34" charset="0"/>
              </a:rPr>
              <a:t>lớp</a:t>
            </a:r>
            <a:r>
              <a:rPr lang="en-US" sz="3200" dirty="0">
                <a:latin typeface="Cambria" panose="02040503050406030204" pitchFamily="18" charset="0"/>
                <a:ea typeface="Cambria" panose="02040503050406030204" pitchFamily="18" charset="0"/>
                <a:cs typeface="Calibri" panose="020F0502020204030204" pitchFamily="34" charset="0"/>
              </a:rPr>
              <a:t>.</a:t>
            </a:r>
          </a:p>
        </p:txBody>
      </p:sp>
      <p:pic>
        <p:nvPicPr>
          <p:cNvPr id="4" name="Picture 3">
            <a:extLst>
              <a:ext uri="{FF2B5EF4-FFF2-40B4-BE49-F238E27FC236}">
                <a16:creationId xmlns:a16="http://schemas.microsoft.com/office/drawing/2014/main" id="{515B9FA6-7614-4E0E-8A76-3A9368DBCA01}"/>
              </a:ext>
            </a:extLst>
          </p:cNvPr>
          <p:cNvPicPr>
            <a:picLocks noChangeAspect="1"/>
          </p:cNvPicPr>
          <p:nvPr/>
        </p:nvPicPr>
        <p:blipFill>
          <a:blip r:embed="rId5"/>
          <a:stretch>
            <a:fillRect/>
          </a:stretch>
        </p:blipFill>
        <p:spPr>
          <a:xfrm>
            <a:off x="7015162" y="1738312"/>
            <a:ext cx="3519488" cy="3801989"/>
          </a:xfrm>
          <a:prstGeom prst="rect">
            <a:avLst/>
          </a:prstGeom>
        </p:spPr>
      </p:pic>
    </p:spTree>
    <p:custDataLst>
      <p:tags r:id="rId1"/>
    </p:custDataLst>
    <p:extLst>
      <p:ext uri="{BB962C8B-B14F-4D97-AF65-F5344CB8AC3E}">
        <p14:creationId xmlns:p14="http://schemas.microsoft.com/office/powerpoint/2010/main" val="1335414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ipe(down)">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D1275-9126-478A-B30C-713D77933702}"/>
              </a:ext>
            </a:extLst>
          </p:cNvPr>
          <p:cNvPicPr>
            <a:picLocks noChangeAspect="1"/>
          </p:cNvPicPr>
          <p:nvPr/>
        </p:nvPicPr>
        <p:blipFill>
          <a:blip r:embed="rId2"/>
          <a:stretch>
            <a:fillRect/>
          </a:stretch>
        </p:blipFill>
        <p:spPr>
          <a:xfrm>
            <a:off x="3718560" y="644518"/>
            <a:ext cx="4988559" cy="5425058"/>
          </a:xfrm>
          <a:prstGeom prst="rect">
            <a:avLst/>
          </a:prstGeom>
        </p:spPr>
      </p:pic>
    </p:spTree>
    <p:extLst>
      <p:ext uri="{BB962C8B-B14F-4D97-AF65-F5344CB8AC3E}">
        <p14:creationId xmlns:p14="http://schemas.microsoft.com/office/powerpoint/2010/main" val="23786057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2AC3A37-B9A2-41E5-B55F-F3BE4C469F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329575" y="3844834"/>
            <a:ext cx="1782243" cy="32874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6EB1474-BF21-4F7E-96F6-C4D3B2733017}"/>
              </a:ext>
            </a:extLst>
          </p:cNvPr>
          <p:cNvSpPr/>
          <p:nvPr/>
        </p:nvSpPr>
        <p:spPr>
          <a:xfrm>
            <a:off x="3598544" y="857250"/>
            <a:ext cx="6608445" cy="3086100"/>
          </a:xfrm>
          <a:custGeom>
            <a:avLst/>
            <a:gdLst>
              <a:gd name="connsiteX0" fmla="*/ 0 w 6608445"/>
              <a:gd name="connsiteY0" fmla="*/ 619967 h 3086100"/>
              <a:gd name="connsiteX1" fmla="*/ 619967 w 6608445"/>
              <a:gd name="connsiteY1" fmla="*/ 0 h 3086100"/>
              <a:gd name="connsiteX2" fmla="*/ 5988478 w 6608445"/>
              <a:gd name="connsiteY2" fmla="*/ 0 h 3086100"/>
              <a:gd name="connsiteX3" fmla="*/ 6608445 w 6608445"/>
              <a:gd name="connsiteY3" fmla="*/ 619967 h 3086100"/>
              <a:gd name="connsiteX4" fmla="*/ 6608445 w 6608445"/>
              <a:gd name="connsiteY4" fmla="*/ 2466133 h 3086100"/>
              <a:gd name="connsiteX5" fmla="*/ 5988478 w 6608445"/>
              <a:gd name="connsiteY5" fmla="*/ 3086100 h 3086100"/>
              <a:gd name="connsiteX6" fmla="*/ 619967 w 6608445"/>
              <a:gd name="connsiteY6" fmla="*/ 3086100 h 3086100"/>
              <a:gd name="connsiteX7" fmla="*/ 0 w 6608445"/>
              <a:gd name="connsiteY7" fmla="*/ 2466133 h 3086100"/>
              <a:gd name="connsiteX8" fmla="*/ 0 w 6608445"/>
              <a:gd name="connsiteY8" fmla="*/ 619967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8445" h="3086100" fill="none" extrusionOk="0">
                <a:moveTo>
                  <a:pt x="0" y="619967"/>
                </a:moveTo>
                <a:cubicBezTo>
                  <a:pt x="6223" y="339742"/>
                  <a:pt x="296471" y="-13914"/>
                  <a:pt x="619967" y="0"/>
                </a:cubicBezTo>
                <a:cubicBezTo>
                  <a:pt x="2145882" y="139772"/>
                  <a:pt x="4115111" y="14259"/>
                  <a:pt x="5988478" y="0"/>
                </a:cubicBezTo>
                <a:cubicBezTo>
                  <a:pt x="6292958" y="-6325"/>
                  <a:pt x="6645003" y="247798"/>
                  <a:pt x="6608445" y="619967"/>
                </a:cubicBezTo>
                <a:cubicBezTo>
                  <a:pt x="6689928" y="971357"/>
                  <a:pt x="6643774" y="1785246"/>
                  <a:pt x="6608445" y="2466133"/>
                </a:cubicBezTo>
                <a:cubicBezTo>
                  <a:pt x="6569207" y="2850210"/>
                  <a:pt x="6383513" y="3084207"/>
                  <a:pt x="5988478" y="3086100"/>
                </a:cubicBezTo>
                <a:cubicBezTo>
                  <a:pt x="4842347" y="2974146"/>
                  <a:pt x="3039767" y="3059867"/>
                  <a:pt x="619967" y="3086100"/>
                </a:cubicBezTo>
                <a:cubicBezTo>
                  <a:pt x="273932" y="3062857"/>
                  <a:pt x="639" y="2838885"/>
                  <a:pt x="0" y="2466133"/>
                </a:cubicBezTo>
                <a:cubicBezTo>
                  <a:pt x="4166" y="1855087"/>
                  <a:pt x="75033" y="1045037"/>
                  <a:pt x="0" y="619967"/>
                </a:cubicBezTo>
                <a:close/>
              </a:path>
              <a:path w="6608445" h="3086100" stroke="0" extrusionOk="0">
                <a:moveTo>
                  <a:pt x="0" y="619967"/>
                </a:moveTo>
                <a:cubicBezTo>
                  <a:pt x="-4848" y="226335"/>
                  <a:pt x="318618" y="34080"/>
                  <a:pt x="619967" y="0"/>
                </a:cubicBezTo>
                <a:cubicBezTo>
                  <a:pt x="1216058" y="-123725"/>
                  <a:pt x="4248583" y="31472"/>
                  <a:pt x="5988478" y="0"/>
                </a:cubicBezTo>
                <a:cubicBezTo>
                  <a:pt x="6308601" y="1281"/>
                  <a:pt x="6640244" y="321168"/>
                  <a:pt x="6608445" y="619967"/>
                </a:cubicBezTo>
                <a:cubicBezTo>
                  <a:pt x="6747387" y="1260701"/>
                  <a:pt x="6563300" y="1906244"/>
                  <a:pt x="6608445" y="2466133"/>
                </a:cubicBezTo>
                <a:cubicBezTo>
                  <a:pt x="6596118" y="2829232"/>
                  <a:pt x="6305508" y="3058980"/>
                  <a:pt x="5988478" y="3086100"/>
                </a:cubicBezTo>
                <a:cubicBezTo>
                  <a:pt x="5445530" y="3022831"/>
                  <a:pt x="3109113" y="2948274"/>
                  <a:pt x="619967" y="3086100"/>
                </a:cubicBezTo>
                <a:cubicBezTo>
                  <a:pt x="273117" y="3076498"/>
                  <a:pt x="39920" y="2811835"/>
                  <a:pt x="0" y="2466133"/>
                </a:cubicBezTo>
                <a:cubicBezTo>
                  <a:pt x="-100164" y="2273523"/>
                  <a:pt x="-97022" y="850868"/>
                  <a:pt x="0" y="619967"/>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xmln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mbria" panose="02040503050406030204" pitchFamily="18" charset="0"/>
                <a:ea typeface="Cambria" panose="02040503050406030204" pitchFamily="18" charset="0"/>
                <a:cs typeface="Calibri" panose="020F0502020204030204" pitchFamily="34" charset="0"/>
              </a:rPr>
              <a:t>Mơ ước và nghĩ về nghề mình mơ ước là một việc nên làm để chuẩn bị rèn luyện những đức tính cần thiết cho nghề nghiệp ấy trong tương lai.</a:t>
            </a:r>
            <a:endParaRPr lang="en-US" sz="3300" b="1"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96891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red and white text&#10;&#10;AI-generated content may be incorrect.">
            <a:extLst>
              <a:ext uri="{FF2B5EF4-FFF2-40B4-BE49-F238E27FC236}">
                <a16:creationId xmlns:a16="http://schemas.microsoft.com/office/drawing/2014/main" id="{2F065C2A-FDAD-684E-BAFA-8EB3F62B8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640" y="1999966"/>
            <a:ext cx="6655659" cy="1845183"/>
          </a:xfrm>
          <a:prstGeom prst="rect">
            <a:avLst/>
          </a:prstGeom>
        </p:spPr>
      </p:pic>
    </p:spTree>
    <p:extLst>
      <p:ext uri="{BB962C8B-B14F-4D97-AF65-F5344CB8AC3E}">
        <p14:creationId xmlns:p14="http://schemas.microsoft.com/office/powerpoint/2010/main" val="70364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408</Words>
  <Application>Microsoft Office PowerPoint</Application>
  <PresentationFormat>Widescreen</PresentationFormat>
  <Paragraphs>24</Paragraphs>
  <Slides>22</Slides>
  <Notes>12</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Arial</vt:lpstr>
      <vt:lpstr>Calibri</vt:lpstr>
      <vt:lpstr>Calibri Light</vt:lpstr>
      <vt:lpstr>Cambria</vt:lpstr>
      <vt:lpstr>等线</vt:lpstr>
      <vt:lpstr>Georgia</vt:lpstr>
      <vt:lpstr>Times New Roman</vt:lpstr>
      <vt:lpstr>字魂64号-萌趣软糖体</vt:lpstr>
      <vt:lpstr>Office 主题​​</vt:lpstr>
      <vt:lpstr>1_Simple Light</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2023-01-08T11:27:42Z</dcterms:created>
  <dcterms:modified xsi:type="dcterms:W3CDTF">2026-06-04T06:07:28Z</dcterms:modified>
</cp:coreProperties>
</file>