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345" r:id="rId4"/>
    <p:sldId id="360" r:id="rId6"/>
    <p:sldId id="381" r:id="rId7"/>
    <p:sldId id="382" r:id="rId8"/>
    <p:sldId id="383" r:id="rId9"/>
    <p:sldId id="258" r:id="rId10"/>
    <p:sldId id="260" r:id="rId11"/>
    <p:sldId id="364" r:id="rId12"/>
    <p:sldId id="346" r:id="rId13"/>
    <p:sldId id="348" r:id="rId14"/>
    <p:sldId id="349" r:id="rId15"/>
    <p:sldId id="366" r:id="rId16"/>
    <p:sldId id="365" r:id="rId17"/>
    <p:sldId id="265" r:id="rId18"/>
    <p:sldId id="261" r:id="rId19"/>
    <p:sldId id="367" r:id="rId20"/>
    <p:sldId id="350" r:id="rId21"/>
    <p:sldId id="368" r:id="rId22"/>
    <p:sldId id="369" r:id="rId23"/>
    <p:sldId id="370" r:id="rId24"/>
    <p:sldId id="371" r:id="rId25"/>
    <p:sldId id="372" r:id="rId26"/>
    <p:sldId id="373" r:id="rId27"/>
    <p:sldId id="356" r:id="rId28"/>
    <p:sldId id="374" r:id="rId29"/>
    <p:sldId id="375" r:id="rId30"/>
    <p:sldId id="376" r:id="rId31"/>
    <p:sldId id="276" r:id="rId32"/>
    <p:sldId id="377" r:id="rId33"/>
    <p:sldId id="378" r:id="rId34"/>
    <p:sldId id="379" r:id="rId35"/>
    <p:sldId id="380" r:id="rId36"/>
    <p:sldId id="357" r:id="rId37"/>
    <p:sldId id="2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4" d="100"/>
          <a:sy n="74" d="100"/>
        </p:scale>
        <p:origin x="-1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1.xml"/><Relationship Id="rId39" Type="http://schemas.openxmlformats.org/officeDocument/2006/relationships/presProps" Target="presProps.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BC06045-2C90-47E5-A946-46B806D812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BC06045-2C90-47E5-A946-46B806D812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matchingName="Title 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panose="00000500000000000000"/>
              <a:buChar char="●"/>
              <a:defRPr sz="1865"/>
            </a:lvl1pPr>
            <a:lvl2pPr marL="1219200" lvl="1" indent="-423545" rtl="0">
              <a:lnSpc>
                <a:spcPct val="100000"/>
              </a:lnSpc>
              <a:spcBef>
                <a:spcPts val="0"/>
              </a:spcBef>
              <a:spcAft>
                <a:spcPts val="0"/>
              </a:spcAft>
              <a:buSzPts val="1400"/>
              <a:buFont typeface="Montserrat" panose="00000500000000000000"/>
              <a:buChar char="○"/>
              <a:defRPr sz="1865"/>
            </a:lvl2pPr>
            <a:lvl3pPr marL="1828800" lvl="2" indent="-423545" rtl="0">
              <a:spcBef>
                <a:spcPts val="0"/>
              </a:spcBef>
              <a:spcAft>
                <a:spcPts val="0"/>
              </a:spcAft>
              <a:buSzPts val="1400"/>
              <a:buFont typeface="Montserrat" panose="00000500000000000000"/>
              <a:buChar char="■"/>
              <a:defRPr sz="1865"/>
            </a:lvl3pPr>
            <a:lvl4pPr marL="2438400" lvl="3" indent="-423545" rtl="0">
              <a:spcBef>
                <a:spcPts val="0"/>
              </a:spcBef>
              <a:spcAft>
                <a:spcPts val="0"/>
              </a:spcAft>
              <a:buSzPts val="1400"/>
              <a:buFont typeface="Montserrat" panose="00000500000000000000"/>
              <a:buChar char="●"/>
              <a:defRPr sz="1865"/>
            </a:lvl4pPr>
            <a:lvl5pPr marL="3048000" lvl="4" indent="-423545" rtl="0">
              <a:spcBef>
                <a:spcPts val="0"/>
              </a:spcBef>
              <a:spcAft>
                <a:spcPts val="0"/>
              </a:spcAft>
              <a:buSzPts val="1400"/>
              <a:buFont typeface="Montserrat" panose="00000500000000000000"/>
              <a:buChar char="○"/>
              <a:defRPr sz="1865"/>
            </a:lvl5pPr>
            <a:lvl6pPr marL="3657600" lvl="5" indent="-423545" rtl="0">
              <a:spcBef>
                <a:spcPts val="0"/>
              </a:spcBef>
              <a:spcAft>
                <a:spcPts val="0"/>
              </a:spcAft>
              <a:buSzPts val="1400"/>
              <a:buFont typeface="Montserrat" panose="00000500000000000000"/>
              <a:buChar char="■"/>
              <a:defRPr sz="1865"/>
            </a:lvl6pPr>
            <a:lvl7pPr marL="4267200" lvl="6" indent="-423545" rtl="0">
              <a:spcBef>
                <a:spcPts val="0"/>
              </a:spcBef>
              <a:spcAft>
                <a:spcPts val="0"/>
              </a:spcAft>
              <a:buSzPts val="1400"/>
              <a:buFont typeface="Montserrat" panose="00000500000000000000"/>
              <a:buChar char="●"/>
              <a:defRPr sz="1865"/>
            </a:lvl7pPr>
            <a:lvl8pPr marL="4876800" lvl="7" indent="-423545" rtl="0">
              <a:spcBef>
                <a:spcPts val="0"/>
              </a:spcBef>
              <a:spcAft>
                <a:spcPts val="0"/>
              </a:spcAft>
              <a:buSzPts val="1400"/>
              <a:buFont typeface="Montserrat" panose="00000500000000000000"/>
              <a:buChar char="○"/>
              <a:defRPr sz="1865"/>
            </a:lvl8pPr>
            <a:lvl9pPr marL="5486400" lvl="8" indent="-423545" rtl="0">
              <a:spcBef>
                <a:spcPts val="0"/>
              </a:spcBef>
              <a:spcAft>
                <a:spcPts val="0"/>
              </a:spcAft>
              <a:buSzPts val="1400"/>
              <a:buFont typeface="Montserrat" panose="00000500000000000000"/>
              <a:buChar char="■"/>
              <a:defRPr sz="1865"/>
            </a:lvl9pPr>
          </a:lstStyle>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BC06045-2C90-47E5-A946-46B806D812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BC06045-2C90-47E5-A946-46B806D812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panose="00000500000000000000"/>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panose="00000500000000000000"/>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panose="00000500000000000000"/>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panose="00000500000000000000"/>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panose="00000500000000000000"/>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panose="00000500000000000000"/>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panose="00000500000000000000"/>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panose="00000500000000000000"/>
              <a:buChar char="■"/>
              <a:defRPr sz="2665" b="1">
                <a:solidFill>
                  <a:schemeClr val="dk1"/>
                </a:solidFill>
              </a:defRPr>
            </a:lvl9pPr>
          </a:lstStyle>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BC06045-2C90-47E5-A946-46B806D812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BC06045-2C90-47E5-A946-46B806D812C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BC06045-2C90-47E5-A946-46B806D812C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BC06045-2C90-47E5-A946-46B806D812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BC06045-2C90-47E5-A946-46B806D812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jpeg"/><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7" Type="http://schemas.openxmlformats.org/officeDocument/2006/relationships/theme" Target="../theme/theme2.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0" Type="http://schemas.openxmlformats.org/officeDocument/2006/relationships/slideLayout" Target="../slideLayouts/slideLayout32.xml"/><Relationship Id="rId2" Type="http://schemas.openxmlformats.org/officeDocument/2006/relationships/slideLayout" Target="../slideLayouts/slideLayout14.xml"/><Relationship Id="rId19" Type="http://schemas.openxmlformats.org/officeDocument/2006/relationships/slideLayout" Target="../slideLayouts/slideLayout31.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png"/><Relationship Id="rId7" Type="http://schemas.openxmlformats.org/officeDocument/2006/relationships/image" Target="../media/image9.png"/><Relationship Id="rId6" Type="http://schemas.microsoft.com/office/2007/relationships/hdphoto" Target="../media/image8.wdp"/><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audio" Target="../media/audio1.wav"/><Relationship Id="rId7" Type="http://schemas.openxmlformats.org/officeDocument/2006/relationships/image" Target="../media/image41.jpeg"/><Relationship Id="rId6" Type="http://schemas.openxmlformats.org/officeDocument/2006/relationships/image" Target="../media/image40.jpeg"/><Relationship Id="rId5" Type="http://schemas.openxmlformats.org/officeDocument/2006/relationships/image" Target="../media/image39.png"/><Relationship Id="rId4" Type="http://schemas.microsoft.com/office/2007/relationships/hdphoto" Target="../media/image38.wdp"/><Relationship Id="rId3" Type="http://schemas.openxmlformats.org/officeDocument/2006/relationships/image" Target="../media/image37.png"/><Relationship Id="rId2" Type="http://schemas.openxmlformats.org/officeDocument/2006/relationships/image" Target="../media/image12.png"/><Relationship Id="rId10" Type="http://schemas.openxmlformats.org/officeDocument/2006/relationships/notesSlide" Target="../notesSlides/notesSlide11.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3.xml"/><Relationship Id="rId2" Type="http://schemas.openxmlformats.org/officeDocument/2006/relationships/image" Target="../media/image43.GIF"/><Relationship Id="rId1" Type="http://schemas.openxmlformats.org/officeDocument/2006/relationships/image" Target="../media/image42.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46.png"/><Relationship Id="rId4" Type="http://schemas.microsoft.com/office/2007/relationships/hdphoto" Target="../media/image45.wdp"/><Relationship Id="rId3"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microsoft.com/office/2007/relationships/hdphoto" Target="../media/image18.wdp"/><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47.jpeg"/><Relationship Id="rId2" Type="http://schemas.openxmlformats.org/officeDocument/2006/relationships/image" Target="../media/image12.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xml"/><Relationship Id="rId5" Type="http://schemas.openxmlformats.org/officeDocument/2006/relationships/image" Target="../media/image51.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audio" Target="../media/audio2.wav"/><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audio" Target="../media/audio2.wav"/><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audio" Target="../media/audio2.wav"/><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image" Target="../media/image52.jpeg"/><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xml"/><Relationship Id="rId5" Type="http://schemas.openxmlformats.org/officeDocument/2006/relationships/image" Target="../media/image53.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xml"/><Relationship Id="rId4" Type="http://schemas.openxmlformats.org/officeDocument/2006/relationships/audio" Target="../media/audio2.wav"/><Relationship Id="rId3"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4.xml"/><Relationship Id="rId2" Type="http://schemas.openxmlformats.org/officeDocument/2006/relationships/image" Target="../media/image55.jpeg"/><Relationship Id="rId1" Type="http://schemas.openxmlformats.org/officeDocument/2006/relationships/image" Target="../media/image54.jpe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2.xml"/><Relationship Id="rId6" Type="http://schemas.openxmlformats.org/officeDocument/2006/relationships/tags" Target="../tags/tag1.xml"/><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1.xml"/><Relationship Id="rId7" Type="http://schemas.openxmlformats.org/officeDocument/2006/relationships/audio" Target="../media/audio2.wav"/><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1.xml"/><Relationship Id="rId7" Type="http://schemas.openxmlformats.org/officeDocument/2006/relationships/audio" Target="../media/audio2.wav"/><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1.xml"/><Relationship Id="rId7" Type="http://schemas.openxmlformats.org/officeDocument/2006/relationships/audio" Target="../media/audio2.wav"/><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png"/><Relationship Id="rId4" Type="http://schemas.openxmlformats.org/officeDocument/2006/relationships/image" Target="../media/image60.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microsoft.com/office/2007/relationships/hdphoto" Target="../media/image18.wdp"/><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image" Target="../media/image28.jpeg"/><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12.png"/><Relationship Id="rId11" Type="http://schemas.openxmlformats.org/officeDocument/2006/relationships/notesSlide" Target="../notesSlides/notesSlide6.xml"/><Relationship Id="rId10" Type="http://schemas.openxmlformats.org/officeDocument/2006/relationships/slideLayout" Target="../slideLayouts/slideLayout1.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7"/>
          <a:stretch>
            <a:fillRect/>
          </a:stretch>
        </p:blipFill>
        <p:spPr>
          <a:xfrm>
            <a:off x="400167" y="1274606"/>
            <a:ext cx="5291854" cy="1666199"/>
          </a:xfrm>
          <a:prstGeom prst="rect">
            <a:avLst/>
          </a:prstGeom>
        </p:spPr>
      </p:pic>
      <p:pic>
        <p:nvPicPr>
          <p:cNvPr id="16" name="Picture 15"/>
          <p:cNvPicPr>
            <a:picLocks noChangeAspect="1"/>
          </p:cNvPicPr>
          <p:nvPr/>
        </p:nvPicPr>
        <p:blipFill>
          <a:blip r:embed="rId8"/>
          <a:stretch>
            <a:fillRect/>
          </a:stretch>
        </p:blipFill>
        <p:spPr>
          <a:xfrm>
            <a:off x="722581" y="2723269"/>
            <a:ext cx="8563087" cy="2189650"/>
          </a:xfrm>
          <a:prstGeom prst="rect">
            <a:avLst/>
          </a:prstGeom>
        </p:spPr>
      </p:pic>
      <p:sp>
        <p:nvSpPr>
          <p:cNvPr id="3" name="TextBox 2"/>
          <p:cNvSpPr txBox="1"/>
          <p:nvPr/>
        </p:nvSpPr>
        <p:spPr>
          <a:xfrm>
            <a:off x="3807725" y="286603"/>
            <a:ext cx="5951836" cy="400110"/>
          </a:xfrm>
          <a:prstGeom prst="rect">
            <a:avLst/>
          </a:prstGeom>
          <a:noFill/>
        </p:spPr>
        <p:txBody>
          <a:bodyPr wrap="square" rtlCol="0">
            <a:spAutoFit/>
          </a:bodyPr>
          <a:lstStyle/>
          <a:p>
            <a:endParaRPr lang="en-US" sz="2000" dirty="0">
              <a:latin typeface="Times New Roman" panose="02020603050405020304" pitchFamily="18" charset="0"/>
              <a:cs typeface="Times New Roman" panose="02020603050405020304" pitchFamily="18" charset="0"/>
            </a:endParaRPr>
          </a:p>
        </p:txBody>
      </p:sp>
      <p:sp>
        <p:nvSpPr>
          <p:cNvPr id="11" name="Rectangle 10"/>
          <p:cNvSpPr/>
          <p:nvPr/>
        </p:nvSpPr>
        <p:spPr>
          <a:xfrm>
            <a:off x="1999637" y="1171575"/>
            <a:ext cx="7759924" cy="645160"/>
          </a:xfrm>
          <a:prstGeom prst="rect">
            <a:avLst/>
          </a:prstGeom>
        </p:spPr>
        <p:txBody>
          <a:bodyPr wrap="square">
            <a:spAutoFit/>
          </a:bodyPr>
          <a:lstStyle/>
          <a:p>
            <a:r>
              <a:rPr lang="en-US" sz="3600" b="1" smtClean="0">
                <a:solidFill>
                  <a:srgbClr val="FF0000"/>
                </a:solidFill>
                <a:latin typeface="Times New Roman" panose="02020603050405020304" pitchFamily="18" charset="0"/>
                <a:cs typeface="Times New Roman" panose="02020603050405020304" pitchFamily="18" charset="0"/>
              </a:rPr>
              <a:t>Thứ năm ngày 23 tháng 10 năm 2025</a:t>
            </a:r>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612412" y="4266588"/>
            <a:ext cx="1892719" cy="646331"/>
          </a:xfrm>
          <a:prstGeom prst="rect">
            <a:avLst/>
          </a:prstGeom>
        </p:spPr>
        <p:txBody>
          <a:bodyPr wrap="square">
            <a:spAutoFit/>
          </a:bodyPr>
          <a:lstStyle/>
          <a:p>
            <a:r>
              <a:rPr lang="en-US" sz="3600" b="1" smtClean="0">
                <a:solidFill>
                  <a:srgbClr val="FF0000"/>
                </a:solidFill>
                <a:latin typeface="Times New Roman" panose="02020603050405020304" pitchFamily="18" charset="0"/>
                <a:cs typeface="Times New Roman" panose="02020603050405020304" pitchFamily="18" charset="0"/>
              </a:rPr>
              <a:t> ( Tiết 1)</a:t>
            </a:r>
            <a:endParaRPr lang="vi-VN" sz="3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4"/>
          <a:stretch>
            <a:fillRect/>
          </a:stretch>
        </p:blipFill>
        <p:spPr>
          <a:xfrm>
            <a:off x="348084" y="329874"/>
            <a:ext cx="3456732" cy="1664352"/>
          </a:xfrm>
          <a:prstGeom prst="rect">
            <a:avLst/>
          </a:prstGeom>
        </p:spPr>
      </p:pic>
      <p:pic>
        <p:nvPicPr>
          <p:cNvPr id="18" name="Picture 17"/>
          <p:cNvPicPr>
            <a:picLocks noChangeAspect="1"/>
          </p:cNvPicPr>
          <p:nvPr/>
        </p:nvPicPr>
        <p:blipFill>
          <a:blip r:embed="rId5"/>
          <a:stretch>
            <a:fillRect/>
          </a:stretch>
        </p:blipFill>
        <p:spPr>
          <a:xfrm>
            <a:off x="7906338" y="145791"/>
            <a:ext cx="3999323" cy="3042168"/>
          </a:xfrm>
          <a:prstGeom prst="rect">
            <a:avLst/>
          </a:prstGeom>
        </p:spPr>
      </p:pic>
      <p:pic>
        <p:nvPicPr>
          <p:cNvPr id="19" name="Picture 18"/>
          <p:cNvPicPr>
            <a:picLocks noChangeAspect="1"/>
          </p:cNvPicPr>
          <p:nvPr/>
        </p:nvPicPr>
        <p:blipFill>
          <a:blip r:embed="rId6"/>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gridCol w="3362326"/>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3"/>
          <a:stretch>
            <a:fillRect/>
          </a:stretch>
        </p:blipFill>
        <p:spPr>
          <a:xfrm>
            <a:off x="3000374" y="257175"/>
            <a:ext cx="3181351" cy="2354559"/>
          </a:xfrm>
          <a:prstGeom prst="rect">
            <a:avLst/>
          </a:prstGeom>
        </p:spPr>
      </p:pic>
      <p:pic>
        <p:nvPicPr>
          <p:cNvPr id="4" name="Picture 3"/>
          <p:cNvPicPr>
            <a:picLocks noChangeAspect="1"/>
          </p:cNvPicPr>
          <p:nvPr/>
        </p:nvPicPr>
        <p:blipFill>
          <a:blip r:embed="rId4"/>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gridCol w="5191125"/>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272212" y="4747983"/>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47594" y="4757186"/>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772274" y="5494556"/>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8459265" y="553429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5"/>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8"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endParaRPr lang="vi-VN" sz="36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1">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endParaRPr lang="vi-VN" sz="3200" dirty="0"/>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endParaRPr lang="vi-VN" sz="3200" b="1" dirty="0"/>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endParaRPr lang="vi-VN" sz="3200" dirty="0"/>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endParaRPr lang="vi-VN" sz="2400" b="1" dirty="0">
              <a:solidFill>
                <a:srgbClr val="002060"/>
              </a:solidFill>
              <a:latin typeface="Cambria" panose="02040503050406030204" pitchFamily="18" charset="0"/>
              <a:ea typeface="Cambria" panose="02040503050406030204" pitchFamily="18" charset="0"/>
            </a:endParaRP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endParaRPr lang="vi-VN" sz="2400" b="1" dirty="0">
              <a:solidFill>
                <a:srgbClr val="002060"/>
              </a:solidFill>
              <a:latin typeface="Cambria" panose="02040503050406030204" pitchFamily="18" charset="0"/>
              <a:ea typeface="Cambria" panose="02040503050406030204" pitchFamily="18" charset="0"/>
            </a:endParaRP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endParaRPr lang="vi-VN" sz="2400" b="1" dirty="0">
              <a:solidFill>
                <a:srgbClr val="002060"/>
              </a:solidFill>
              <a:latin typeface="Cambria" panose="02040503050406030204" pitchFamily="18" charset="0"/>
              <a:ea typeface="Cambria" panose="02040503050406030204" pitchFamily="18" charset="0"/>
            </a:endParaRP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endParaRPr lang="vi-VN" sz="2400" b="1" dirty="0">
              <a:solidFill>
                <a:srgbClr val="002060"/>
              </a:solidFill>
              <a:latin typeface="Cambria" panose="02040503050406030204" pitchFamily="18" charset="0"/>
              <a:ea typeface="Cambria" panose="02040503050406030204" pitchFamily="18" charset="0"/>
            </a:endParaRP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endParaRPr lang="vi-VN" sz="24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endParaRPr lang="vi-VN" sz="3200" b="0" i="0" dirty="0">
              <a:solidFill>
                <a:srgbClr val="000000"/>
              </a:solidFill>
              <a:effectLst/>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endParaRPr lang="vi-VN" sz="3200" b="1"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5"/>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3"/>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endParaRPr lang="vi-VN" sz="3600" b="1" dirty="0">
              <a:latin typeface="Cambria" panose="02040503050406030204" pitchFamily="18" charset="0"/>
              <a:ea typeface="Cambria" panose="02040503050406030204" pitchFamily="18" charset="0"/>
            </a:endParaRP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3"/>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3"/>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endParaRPr lang="vi-VN"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endParaRPr lang="en-US" sz="3200" b="1" dirty="0">
              <a:solidFill>
                <a:prstClr val="black"/>
              </a:solidFill>
            </a:endParaRPr>
          </a:p>
        </p:txBody>
      </p:sp>
      <p:pic>
        <p:nvPicPr>
          <p:cNvPr id="12" name="Picture 11"/>
          <p:cNvPicPr>
            <a:picLocks noChangeAspect="1"/>
          </p:cNvPicPr>
          <p:nvPr/>
        </p:nvPicPr>
        <p:blipFill>
          <a:blip r:embed="rId5"/>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endParaRPr lang="en-US" sz="3600" b="1" dirty="0">
              <a:solidFill>
                <a:prstClr val="black"/>
              </a:solidFill>
              <a:latin typeface="Cambria" panose="02040503050406030204" pitchFamily="18" charset="0"/>
              <a:ea typeface="Cambria" panose="02040503050406030204" pitchFamily="18" charset="0"/>
            </a:endParaRP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2">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857625" y="419100"/>
            <a:ext cx="438150" cy="533400"/>
          </a:xfrm>
          <a:prstGeom prst="rect">
            <a:avLst/>
          </a:prstGeom>
        </p:spPr>
      </p:pic>
      <p:pic>
        <p:nvPicPr>
          <p:cNvPr id="13" name="Picture 12"/>
          <p:cNvPicPr>
            <a:picLocks noChangeAspect="1"/>
          </p:cNvPicPr>
          <p:nvPr/>
        </p:nvPicPr>
        <p:blipFill>
          <a:blip r:embed="rId6"/>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2"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p:cNvPicPr>
            <a:picLocks noChangeAspect="1"/>
          </p:cNvPicPr>
          <p:nvPr/>
        </p:nvPicPr>
        <p:blipFill>
          <a:blip r:embed="rId5"/>
          <a:stretch>
            <a:fillRect/>
          </a:stretch>
        </p:blipFill>
        <p:spPr>
          <a:xfrm>
            <a:off x="538293" y="2067140"/>
            <a:ext cx="10162913" cy="382862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857625" y="419100"/>
            <a:ext cx="438150" cy="533400"/>
          </a:xfrm>
          <a:prstGeom prst="rect">
            <a:avLst/>
          </a:prstGeom>
        </p:spPr>
      </p:pic>
      <p:pic>
        <p:nvPicPr>
          <p:cNvPr id="13" name="Picture 12"/>
          <p:cNvPicPr>
            <a:picLocks noChangeAspect="1"/>
          </p:cNvPicPr>
          <p:nvPr/>
        </p:nvPicPr>
        <p:blipFill>
          <a:blip r:embed="rId6"/>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857625" y="419100"/>
            <a:ext cx="438150" cy="533400"/>
          </a:xfrm>
          <a:prstGeom prst="rect">
            <a:avLst/>
          </a:prstGeom>
        </p:spPr>
      </p:pic>
      <p:pic>
        <p:nvPicPr>
          <p:cNvPr id="13" name="Picture 12"/>
          <p:cNvPicPr>
            <a:picLocks noChangeAspect="1"/>
          </p:cNvPicPr>
          <p:nvPr/>
        </p:nvPicPr>
        <p:blipFill>
          <a:blip r:embed="rId6"/>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857625" y="419100"/>
            <a:ext cx="438150" cy="533400"/>
          </a:xfrm>
          <a:prstGeom prst="rect">
            <a:avLst/>
          </a:prstGeom>
        </p:spPr>
      </p:pic>
      <p:pic>
        <p:nvPicPr>
          <p:cNvPr id="13" name="Picture 12"/>
          <p:cNvPicPr>
            <a:picLocks noChangeAspect="1"/>
          </p:cNvPicPr>
          <p:nvPr/>
        </p:nvPicPr>
        <p:blipFill>
          <a:blip r:embed="rId6"/>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5"/>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p:cNvPicPr>
            <a:picLocks noChangeAspect="1"/>
          </p:cNvPicPr>
          <p:nvPr/>
        </p:nvPicPr>
        <p:blipFill>
          <a:blip r:embed="rId5"/>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6"/>
          <a:stretch>
            <a:fillRect/>
          </a:stretch>
        </p:blipFill>
        <p:spPr>
          <a:xfrm>
            <a:off x="3505355" y="1547573"/>
            <a:ext cx="5200339" cy="113395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6"/>
          <a:stretch>
            <a:fillRect/>
          </a:stretch>
        </p:blipFill>
        <p:spPr>
          <a:xfrm>
            <a:off x="3701192" y="2680555"/>
            <a:ext cx="5151566" cy="370668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180305" y="352425"/>
            <a:ext cx="11694016"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t>- Có vật phát ra ánh sáng, có vật phản chiếu ánh sáng chiếu vào nó. Ánh sáng từ vật đến mắt giúp ta nhìn thấy vật.</a:t>
            </a:r>
            <a:endParaRPr lang="vi-VN"/>
          </a:p>
          <a:p>
            <a:r>
              <a:rPr lang="vi-VN"/>
              <a:t>- Ánh sáng truyền trong không khí theo đường </a:t>
            </a:r>
            <a:r>
              <a:rPr lang="vi-VN"/>
              <a:t>thẳng</a:t>
            </a:r>
            <a:r>
              <a:rPr lang="vi-VN" smtClean="0"/>
              <a:t>.</a:t>
            </a:r>
            <a:r>
              <a:rPr lang="vi-VN"/>
              <a:t> - Có vật phát ra ánh sáng, có vật phản chiếu ánh sáng chiếu vào nó. Ánh sáng từ vật đến mắt giúp ta nhìn thấy vật.</a:t>
            </a:r>
            <a:endParaRPr lang="vi-VN"/>
          </a:p>
          <a:p>
            <a:r>
              <a:rPr lang="vi-VN"/>
              <a:t>- Ánh sáng truyền trong không khí theo đường thẳng.</a:t>
            </a:r>
            <a:endParaRPr lang="vi-VN"/>
          </a:p>
          <a:p>
            <a:endParaRPr lang="vi-VN"/>
          </a:p>
        </p:txBody>
      </p:sp>
      <p:pic>
        <p:nvPicPr>
          <p:cNvPr id="15" name="Hình ảnh 10" descr="Ảnh có chứa đồ chơi, búp bê, đồ họa véc-tơ&#10;&#10;Mô tả được tạo tự động"/>
          <p:cNvPicPr>
            <a:picLocks noChangeAspect="1"/>
          </p:cNvPicPr>
          <p:nvPr/>
        </p:nvPicPr>
        <p:blipFill rotWithShape="1">
          <a:blip r:embed="rId3"/>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4"/>
          <a:stretch>
            <a:fillRect/>
          </a:stretch>
        </p:blipFill>
        <p:spPr>
          <a:xfrm>
            <a:off x="4155277" y="210105"/>
            <a:ext cx="3340898" cy="1489122"/>
          </a:xfrm>
          <a:prstGeom prst="rect">
            <a:avLst/>
          </a:prstGeom>
        </p:spPr>
      </p:pic>
      <p:sp>
        <p:nvSpPr>
          <p:cNvPr id="25" name="Hình chữ nhật: Góc Tròn 18"/>
          <p:cNvSpPr/>
          <p:nvPr/>
        </p:nvSpPr>
        <p:spPr>
          <a:xfrm>
            <a:off x="714375" y="1387878"/>
            <a:ext cx="10258425" cy="2158757"/>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090224" y="1520972"/>
            <a:ext cx="9496209"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5"/>
          <a:stretch>
            <a:fillRect/>
          </a:stretch>
        </p:blipFill>
        <p:spPr>
          <a:xfrm>
            <a:off x="355090" y="1410687"/>
            <a:ext cx="509017" cy="800101"/>
          </a:xfrm>
          <a:prstGeom prst="rect">
            <a:avLst/>
          </a:prstGeom>
        </p:spPr>
      </p:pic>
      <p:sp>
        <p:nvSpPr>
          <p:cNvPr id="31" name="Google Shape;1768;p26"/>
          <p:cNvSpPr txBox="1"/>
          <p:nvPr/>
        </p:nvSpPr>
        <p:spPr>
          <a:xfrm>
            <a:off x="885265" y="2707557"/>
            <a:ext cx="9958745"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5"/>
          <a:stretch>
            <a:fillRect/>
          </a:stretch>
        </p:blipFill>
        <p:spPr>
          <a:xfrm>
            <a:off x="440573" y="2719556"/>
            <a:ext cx="509017" cy="800101"/>
          </a:xfrm>
          <a:prstGeom prst="rect">
            <a:avLst/>
          </a:prstGeom>
        </p:spPr>
      </p:pic>
      <p:sp>
        <p:nvSpPr>
          <p:cNvPr id="3" name="Rectangle 2"/>
          <p:cNvSpPr/>
          <p:nvPr/>
        </p:nvSpPr>
        <p:spPr>
          <a:xfrm>
            <a:off x="677603" y="3546635"/>
            <a:ext cx="10258425" cy="1569660"/>
          </a:xfrm>
          <a:prstGeom prst="rect">
            <a:avLst/>
          </a:prstGeom>
        </p:spPr>
        <p:txBody>
          <a:bodyPr wrap="square">
            <a:spAutoFit/>
          </a:bodyPr>
          <a:lstStyle/>
          <a:p>
            <a:r>
              <a:rPr lang="vi-VN" sz="3200" b="1">
                <a:solidFill>
                  <a:srgbClr val="FF0000"/>
                </a:solidFill>
                <a:latin typeface="+mj-lt"/>
              </a:rPr>
              <a:t>- Có vật phát ra ánh sáng, có vật phản chiếu ánh sáng chiếu vào nó. Ánh sáng từ vật đến mắt giúp ta nhìn thấy </a:t>
            </a:r>
            <a:r>
              <a:rPr lang="vi-VN" sz="3200" b="1">
                <a:solidFill>
                  <a:srgbClr val="FF0000"/>
                </a:solidFill>
                <a:latin typeface="+mj-lt"/>
              </a:rPr>
              <a:t>vật</a:t>
            </a:r>
            <a:r>
              <a:rPr lang="vi-VN" sz="3200" b="1" smtClean="0">
                <a:solidFill>
                  <a:srgbClr val="FF0000"/>
                </a:solidFill>
                <a:latin typeface="+mj-lt"/>
              </a:rPr>
              <a:t>.</a:t>
            </a:r>
            <a:endParaRPr lang="vi-VN" sz="3200" b="1">
              <a:solidFill>
                <a:srgbClr val="FF0000"/>
              </a:solidFill>
              <a:latin typeface="+mj-lt"/>
            </a:endParaRPr>
          </a:p>
        </p:txBody>
      </p:sp>
      <p:sp>
        <p:nvSpPr>
          <p:cNvPr id="14" name="Rectangle 13"/>
          <p:cNvSpPr/>
          <p:nvPr/>
        </p:nvSpPr>
        <p:spPr>
          <a:xfrm>
            <a:off x="714375" y="5052890"/>
            <a:ext cx="7759924" cy="1077218"/>
          </a:xfrm>
          <a:prstGeom prst="rect">
            <a:avLst/>
          </a:prstGeom>
        </p:spPr>
        <p:txBody>
          <a:bodyPr wrap="square">
            <a:spAutoFit/>
          </a:bodyPr>
          <a:lstStyle/>
          <a:p>
            <a:r>
              <a:rPr lang="vi-VN" sz="3200" b="1" smtClean="0">
                <a:solidFill>
                  <a:srgbClr val="FF0000"/>
                </a:solidFill>
                <a:latin typeface="+mj-lt"/>
              </a:rPr>
              <a:t>- </a:t>
            </a:r>
            <a:r>
              <a:rPr lang="vi-VN" sz="3200" b="1">
                <a:solidFill>
                  <a:srgbClr val="FF0000"/>
                </a:solidFill>
                <a:latin typeface="+mj-lt"/>
              </a:rPr>
              <a:t>Ánh sáng truyền trong không khí theo đường thẳng.</a:t>
            </a:r>
            <a:endParaRPr lang="vi-VN" sz="3200" b="1">
              <a:solidFill>
                <a:srgbClr val="FF0000"/>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style.rotation</p:attrName>
                                        </p:attrNameLst>
                                      </p:cBhvr>
                                      <p:tavLst>
                                        <p:tav tm="0">
                                          <p:val>
                                            <p:fltVal val="90"/>
                                          </p:val>
                                        </p:tav>
                                        <p:tav tm="100000">
                                          <p:val>
                                            <p:fltVal val="0"/>
                                          </p:val>
                                        </p:tav>
                                      </p:tavLst>
                                    </p:anim>
                                    <p:animEffect transition="in" filter="fade">
                                      <p:cBhvr>
                                        <p:cTn id="44" dur="10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P spid="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042460" y="2933701"/>
            <a:ext cx="4384719"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77" y="3657599"/>
            <a:ext cx="1952631" cy="1952631"/>
          </a:xfrm>
          <a:prstGeom prst="rect">
            <a:avLst/>
          </a:prstGeom>
        </p:spPr>
      </p:pic>
      <p:sp>
        <p:nvSpPr>
          <p:cNvPr id="44" name="TextBox 43"/>
          <p:cNvSpPr txBox="1"/>
          <p:nvPr/>
        </p:nvSpPr>
        <p:spPr>
          <a:xfrm>
            <a:off x="763179" y="5524499"/>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4329139" y="2905125"/>
            <a:ext cx="2081187" cy="13334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7075" y="3814359"/>
            <a:ext cx="1543050" cy="1543050"/>
          </a:xfrm>
          <a:prstGeom prst="rect">
            <a:avLst/>
          </a:prstGeom>
        </p:spPr>
      </p:pic>
      <p:sp>
        <p:nvSpPr>
          <p:cNvPr id="51" name="TextBox 50"/>
          <p:cNvSpPr txBox="1"/>
          <p:nvPr/>
        </p:nvSpPr>
        <p:spPr>
          <a:xfrm>
            <a:off x="2987860" y="5526371"/>
            <a:ext cx="2073538"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6995946" y="4038599"/>
            <a:ext cx="1981200" cy="1981200"/>
          </a:xfrm>
          <a:prstGeom prst="rect">
            <a:avLst/>
          </a:prstGeom>
        </p:spPr>
      </p:pic>
      <p:sp>
        <p:nvSpPr>
          <p:cNvPr id="56" name="TextBox 55"/>
          <p:cNvSpPr txBox="1"/>
          <p:nvPr/>
        </p:nvSpPr>
        <p:spPr>
          <a:xfrm>
            <a:off x="7209327" y="5524500"/>
            <a:ext cx="2022520"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pic>
        <p:nvPicPr>
          <p:cNvPr id="1026" name="Picture 2" descr="hình ảnh : ánh sáng, không khí, Ngọn lửa, Lãng mạn, màu vàng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6438" y="4038599"/>
            <a:ext cx="766762" cy="1352550"/>
          </a:xfrm>
          <a:prstGeom prst="rect">
            <a:avLst/>
          </a:prstGeom>
          <a:solidFill>
            <a:schemeClr val="bg1"/>
          </a:solidFill>
        </p:spPr>
      </p:pic>
      <p:sp>
        <p:nvSpPr>
          <p:cNvPr id="35" name="TextBox 34"/>
          <p:cNvSpPr txBox="1"/>
          <p:nvPr/>
        </p:nvSpPr>
        <p:spPr>
          <a:xfrm>
            <a:off x="5174642" y="5498468"/>
            <a:ext cx="1908738" cy="584775"/>
          </a:xfrm>
          <a:prstGeom prst="rect">
            <a:avLst/>
          </a:prstGeom>
          <a:noFill/>
        </p:spPr>
        <p:txBody>
          <a:bodyPr wrap="square" rtlCol="0">
            <a:spAutoFit/>
          </a:bodyPr>
          <a:lstStyle/>
          <a:p>
            <a:pPr algn="ctr"/>
            <a:r>
              <a:rPr lang="en-US" sz="3200" b="1" smtClean="0">
                <a:solidFill>
                  <a:srgbClr val="FF0000"/>
                </a:solidFill>
                <a:latin typeface="Cambria" panose="02040503050406030204" pitchFamily="18" charset="0"/>
                <a:ea typeface="Cambria" panose="02040503050406030204" pitchFamily="18" charset="0"/>
              </a:rPr>
              <a:t>Cây nến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36" name="Straight Arrow Connector 35"/>
          <p:cNvCxnSpPr/>
          <p:nvPr/>
        </p:nvCxnSpPr>
        <p:spPr>
          <a:xfrm flipH="1">
            <a:off x="6296111" y="2966569"/>
            <a:ext cx="76200" cy="9524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 calcmode="lin" valueType="num">
                                      <p:cBhvr additive="base">
                                        <p:cTn id="52" dur="500" fill="hold"/>
                                        <p:tgtEl>
                                          <p:spTgt spid="1026"/>
                                        </p:tgtEl>
                                        <p:attrNameLst>
                                          <p:attrName>ppt_x</p:attrName>
                                        </p:attrNameLst>
                                      </p:cBhvr>
                                      <p:tavLst>
                                        <p:tav tm="0">
                                          <p:val>
                                            <p:strVal val="#ppt_x"/>
                                          </p:val>
                                        </p:tav>
                                        <p:tav tm="100000">
                                          <p:val>
                                            <p:strVal val="#ppt_x"/>
                                          </p:val>
                                        </p:tav>
                                      </p:tavLst>
                                    </p:anim>
                                    <p:anim calcmode="lin" valueType="num">
                                      <p:cBhvr additive="base">
                                        <p:cTn id="5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ppt_x"/>
                                          </p:val>
                                        </p:tav>
                                        <p:tav tm="100000">
                                          <p:val>
                                            <p:strVal val="#ppt_x"/>
                                          </p:val>
                                        </p:tav>
                                      </p:tavLst>
                                    </p:anim>
                                    <p:anim calcmode="lin" valueType="num">
                                      <p:cBhvr additive="base">
                                        <p:cTn id="5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wipe(left)">
                                      <p:cBhvr>
                                        <p:cTn id="64" dur="500"/>
                                        <p:tgtEl>
                                          <p:spTgt spid="5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left)">
                                      <p:cBhvr>
                                        <p:cTn id="67" dur="500"/>
                                        <p:tgtEl>
                                          <p:spTgt spid="56"/>
                                        </p:tgtEl>
                                      </p:cBhvr>
                                    </p:animEffect>
                                  </p:childTnLst>
                                </p:cTn>
                              </p:par>
                              <p:par>
                                <p:cTn id="68" presetID="22" presetClass="entr" presetSubtype="8" fill="hold"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left)">
                                      <p:cBhvr>
                                        <p:cTn id="70" dur="50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left)">
                                      <p:cBhvr>
                                        <p:cTn id="75" dur="500"/>
                                        <p:tgtEl>
                                          <p:spTgt spid="5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wipe(left)">
                                      <p:cBhvr>
                                        <p:cTn id="78" dur="500"/>
                                        <p:tgtEl>
                                          <p:spTgt spid="60"/>
                                        </p:tgtEl>
                                      </p:cBhvr>
                                    </p:animEffect>
                                  </p:childTnLst>
                                </p:cTn>
                              </p:par>
                              <p:par>
                                <p:cTn id="79" presetID="22" presetClass="entr" presetSubtype="8"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wipe(left)">
                                      <p:cBhvr>
                                        <p:cTn id="8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838199" y="1847850"/>
            <a:ext cx="5276559" cy="3905250"/>
          </a:xfrm>
          <a:prstGeom prst="rect">
            <a:avLst/>
          </a:prstGeom>
        </p:spPr>
      </p:pic>
      <p:pic>
        <p:nvPicPr>
          <p:cNvPr id="12" name="Picture 11"/>
          <p:cNvPicPr>
            <a:picLocks noChangeAspect="1"/>
          </p:cNvPicPr>
          <p:nvPr/>
        </p:nvPicPr>
        <p:blipFill>
          <a:blip r:embed="rId6"/>
          <a:stretch>
            <a:fillRect/>
          </a:stretch>
        </p:blipFill>
        <p:spPr>
          <a:xfrm>
            <a:off x="6510337" y="1814512"/>
            <a:ext cx="5416018" cy="4043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p="http://schemas.openxmlformats.org/presentationml/2006/main">
  <p:tag name="TIMING" val="|0.1|0.6|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4753</Words>
  <Application>WPS Presentation</Application>
  <PresentationFormat>Custom</PresentationFormat>
  <Paragraphs>173</Paragraphs>
  <Slides>34</Slides>
  <Notes>33</Notes>
  <HiddenSlides>0</HiddenSlides>
  <MMClips>1</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34</vt:i4>
      </vt:variant>
    </vt:vector>
  </HeadingPairs>
  <TitlesOfParts>
    <vt:vector size="58" baseType="lpstr">
      <vt:lpstr>Arial</vt:lpstr>
      <vt:lpstr>SimSun</vt:lpstr>
      <vt:lpstr>Wingdings</vt:lpstr>
      <vt:lpstr>Hammersmith One</vt:lpstr>
      <vt:lpstr>Segoe Print</vt:lpstr>
      <vt:lpstr>Arimo</vt:lpstr>
      <vt:lpstr>Arial</vt:lpstr>
      <vt:lpstr>Delius Swash Caps</vt:lpstr>
      <vt:lpstr>Montserrat</vt:lpstr>
      <vt:lpstr>Times New Roman</vt:lpstr>
      <vt:lpstr>Calibri</vt:lpstr>
      <vt:lpstr>字魂59号-创粗黑</vt:lpstr>
      <vt:lpstr>Algerian</vt:lpstr>
      <vt:lpstr>Cambria</vt:lpstr>
      <vt:lpstr>#9Slide03 Arima Madurai Medium</vt:lpstr>
      <vt:lpstr>仓耳章鱼小丸子体 W01</vt:lpstr>
      <vt:lpstr>#9Slide03 Arima Madurai Black</vt:lpstr>
      <vt:lpstr>Calibri</vt:lpstr>
      <vt:lpstr>Microsoft YaHei</vt:lpstr>
      <vt:lpstr>Arial Unicode MS</vt:lpstr>
      <vt:lpstr>Calibri Light</vt:lpstr>
      <vt:lpstr>Lato</vt:lpstr>
      <vt:lpstr>Office 主题</vt:lpstr>
      <vt:lpstr>Art Subject for Middle School - 8th Grade: Drawing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Tại sao Mặt trăng không phải là vật tự phát sáng?</vt:lpstr>
      <vt:lpstr>PowerPoint 演示文稿</vt:lpstr>
      <vt:lpstr>PowerPoint 演示文稿</vt:lpstr>
      <vt:lpstr>PowerPoint 演示文稿</vt:lpstr>
      <vt:lpstr>PowerPoint 演示文稿</vt:lpstr>
      <vt:lpstr>PowerPoint 演示文稿</vt:lpstr>
      <vt:lpstr>Kiểm tra điều kiện để mắt nhìn thấy một vật</vt:lpstr>
      <vt:lpstr>PowerPoint 演示文稿</vt:lpstr>
      <vt:lpstr>PowerPoint 演示文稿</vt:lpstr>
      <vt:lpstr>PowerPoint 演示文稿</vt:lpstr>
      <vt:lpstr>PowerPoint 演示文稿</vt:lpstr>
      <vt:lpstr>PowerPoint 演示文稿</vt:lpstr>
      <vt:lpstr>Kiểm tra ánh sáng truyền thẳng trong không khí</vt:lpstr>
      <vt:lpstr>PowerPoint 演示文稿</vt:lpstr>
      <vt:lpstr>PowerPoint 演示文稿</vt:lpstr>
      <vt:lpstr>Kết luận:</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 Phan Quế</cp:lastModifiedBy>
  <cp:revision>49</cp:revision>
  <dcterms:created xsi:type="dcterms:W3CDTF">2023-07-31T23:18:00Z</dcterms:created>
  <dcterms:modified xsi:type="dcterms:W3CDTF">2026-06-06T11:11:15Z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BDA688BC6F534FE29B0B60ADE8DA2131_13</vt:lpwstr>
  </property>
  <property fmtid="{D5CDD505-2E9C-101B-9397-08002B2CF9AE}" pid="3" name="KSOProductBuildVer">
    <vt:lpwstr>1033-12.1.0.26880</vt:lpwstr>
  </property>
</Properties>
</file>