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8.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256" r:id="rId4"/>
    <p:sldId id="257" r:id="rId5"/>
    <p:sldId id="258" r:id="rId6"/>
    <p:sldId id="259" r:id="rId7"/>
    <p:sldId id="260" r:id="rId8"/>
    <p:sldId id="261" r:id="rId9"/>
    <p:sldId id="262" r:id="rId10"/>
    <p:sldId id="263" r:id="rId11"/>
    <p:sldId id="264" r:id="rId12"/>
    <p:sldId id="265" r:id="rId13"/>
    <p:sldId id="270"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9" d="100"/>
          <a:sy n="69" d="100"/>
        </p:scale>
        <p:origin x="56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p:txBody>
      </p:sp>
    </p:spTree>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hyperlink" Target="https://www.facebook.com/groups/629898828017053" TargetMode="Externa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hyperlink" Target="https://www.facebook.com/groups/629898828017053" TargetMode="External"/><Relationship Id="rId15" Type="http://schemas.openxmlformats.org/officeDocument/2006/relationships/image" Target="../media/image2.png"/><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p:cNvSpPr txBox="1"/>
          <p:nvPr userDrawn="1"/>
        </p:nvSpPr>
        <p:spPr>
          <a:xfrm>
            <a:off x="0" y="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endPar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endParaRPr>
          </a:p>
        </p:txBody>
      </p:sp>
      <p:sp>
        <p:nvSpPr>
          <p:cNvPr id="9" name="TextBox 8"/>
          <p:cNvSpPr txBox="1"/>
          <p:nvPr userDrawn="1"/>
        </p:nvSpPr>
        <p:spPr>
          <a:xfrm>
            <a:off x="0" y="6531530"/>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endPar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endParaRPr>
          </a:p>
        </p:txBody>
      </p:sp>
      <p:sp>
        <p:nvSpPr>
          <p:cNvPr id="10" name="TextBox 9"/>
          <p:cNvSpPr txBox="1"/>
          <p:nvPr userDrawn="1"/>
        </p:nvSpPr>
        <p:spPr>
          <a:xfrm>
            <a:off x="11162908" y="6538912"/>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Tempus Sans ITC" panose="04020404030D07020202" pitchFamily="82" charset="0"/>
                <a:ea typeface="+mn-ea"/>
                <a:cs typeface="+mn-cs"/>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rPr>
              <a:t> Non</a:t>
            </a:r>
            <a:endParaRPr kumimoji="0" lang="en-US" sz="1800" b="0" i="0" u="none" strike="noStrike" kern="1200" cap="none" spc="0" normalizeH="0" baseline="0" noProof="0" dirty="0">
              <a:ln>
                <a:noFill/>
              </a:ln>
              <a:solidFill>
                <a:srgbClr val="70AD47">
                  <a:lumMod val="20000"/>
                  <a:lumOff val="80000"/>
                </a:srgbClr>
              </a:solidFill>
              <a:effectLst/>
              <a:uLnTx/>
              <a:uFillTx/>
              <a:latin typeface="Tempus Sans ITC" panose="04020404030D07020202" pitchFamily="82" charset="0"/>
              <a:ea typeface="+mn-ea"/>
              <a:cs typeface="+mn-cs"/>
            </a:endParaRPr>
          </a:p>
        </p:txBody>
      </p:sp>
      <p:pic>
        <p:nvPicPr>
          <p:cNvPr id="11" name="Picture 10"/>
          <p:cNvPicPr>
            <a:picLocks noChangeAspect="1"/>
          </p:cNvPicPr>
          <p:nvPr userDrawn="1"/>
        </p:nvPicPr>
        <p:blipFill rotWithShape="1">
          <a:blip r:embed="rId12" cstate="print">
            <a:extLst>
              <a:ext uri="{28A0092B-C50C-407E-A947-70E740481C1C}">
                <a14:useLocalDpi xmlns:a14="http://schemas.microsoft.com/office/drawing/2010/main" val="0"/>
              </a:ext>
            </a:extLst>
          </a:blip>
          <a:srcRect t="40297" r="11446"/>
          <a:stretch>
            <a:fillRect/>
          </a:stretch>
        </p:blipFill>
        <p:spPr>
          <a:xfrm>
            <a:off x="-43144868" y="24800387"/>
            <a:ext cx="1237159" cy="1418380"/>
          </a:xfrm>
          <a:prstGeom prst="rect">
            <a:avLst/>
          </a:prstGeom>
        </p:spPr>
      </p:pic>
      <p:pic>
        <p:nvPicPr>
          <p:cNvPr id="12" name="Picture 11"/>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13"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endPar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endParaRP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endPar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endParaRPr>
          </a:p>
        </p:txBody>
      </p:sp>
      <p:pic>
        <p:nvPicPr>
          <p:cNvPr id="5" name="Picture 4"/>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13.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slideLayout" Target="../slideLayouts/slideLayout2.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image61.wdp"/><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image" Target="../media/image58.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microsoft.com/office/2007/relationships/hdphoto" Target="../media/image65.wdp"/><Relationship Id="rId1"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microsoft.com/office/2007/relationships/hdphoto" Target="../media/image18.wdp"/><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8.svg"/><Relationship Id="rId3" Type="http://schemas.openxmlformats.org/officeDocument/2006/relationships/image" Target="../media/image16.png"/><Relationship Id="rId2" Type="http://schemas.microsoft.com/office/2007/relationships/hdphoto" Target="../media/image15.wdp"/><Relationship Id="rId12" Type="http://schemas.openxmlformats.org/officeDocument/2006/relationships/slideLayout" Target="../slideLayouts/slideLayout2.xml"/><Relationship Id="rId11" Type="http://schemas.openxmlformats.org/officeDocument/2006/relationships/image" Target="../media/image22.GIF"/><Relationship Id="rId10" Type="http://schemas.microsoft.com/office/2007/relationships/hdphoto" Target="../media/image21.wdp"/><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slideLayout" Target="../slideLayouts/slideLayout2.xml"/><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0" Type="http://schemas.openxmlformats.org/officeDocument/2006/relationships/slideLayout" Target="../slideLayouts/slideLayout2.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microsoft.com/office/2007/relationships/hdphoto" Target="../media/image40.wdp"/><Relationship Id="rId2" Type="http://schemas.openxmlformats.org/officeDocument/2006/relationships/image" Target="../media/image39.png"/><Relationship Id="rId15" Type="http://schemas.openxmlformats.org/officeDocument/2006/relationships/slideLayout" Target="../slideLayouts/slideLayout2.xml"/><Relationship Id="rId14" Type="http://schemas.openxmlformats.org/officeDocument/2006/relationships/audio" Target="../media/audio1.wav"/><Relationship Id="rId13" Type="http://schemas.openxmlformats.org/officeDocument/2006/relationships/image" Target="../media/image50.png"/><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GIF"/><Relationship Id="rId1" Type="http://schemas.openxmlformats.org/officeDocument/2006/relationships/image" Target="../media/image30.png"/></Relationships>
</file>

<file path=ppt/slides/_rels/slide8.xml.rels><?xml version="1.0" encoding="UTF-8" standalone="yes"?>
<Relationships xmlns="http://schemas.openxmlformats.org/package/2006/relationships"><Relationship Id="rId9" Type="http://schemas.openxmlformats.org/officeDocument/2006/relationships/image" Target="../media/image51.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microsoft.com/office/2007/relationships/hdphoto" Target="../media/image40.wdp"/><Relationship Id="rId2" Type="http://schemas.openxmlformats.org/officeDocument/2006/relationships/image" Target="../media/image39.png"/><Relationship Id="rId10" Type="http://schemas.openxmlformats.org/officeDocument/2006/relationships/slideLayout" Target="../slideLayouts/slideLayout2.xml"/><Relationship Id="rId1"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
            <a:ext cx="1732700" cy="17327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sp>
        <p:nvSpPr>
          <p:cNvPr id="10" name="Rectangle 9"/>
          <p:cNvSpPr/>
          <p:nvPr/>
        </p:nvSpPr>
        <p:spPr>
          <a:xfrm>
            <a:off x="1732915" y="387985"/>
            <a:ext cx="9690100" cy="706755"/>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rPr>
              <a:t>Thứ Hai ngày 29 tháng 9 năm 2025</a:t>
            </a:r>
            <a:endParaRPr kumimoji="0" lang="en-US" sz="4000" b="1" i="0" u="none"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520190" y="1297305"/>
            <a:ext cx="9690100" cy="1322070"/>
          </a:xfrm>
          <a:prstGeom prst="rect">
            <a:avLst/>
          </a:prstGeom>
          <a:effectLst>
            <a:glow rad="101600">
              <a:schemeClr val="accent1">
                <a:satMod val="175000"/>
                <a:alpha val="40000"/>
              </a:schemeClr>
            </a:glo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rPr>
              <a:t>Viết:</a:t>
            </a:r>
            <a:r>
              <a:rPr kumimoji="0" lang="en-US" sz="4000" b="1" i="0"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rPr>
              <a:t>Lập dàn ý cho báo cáo thảo luận nhóm</a:t>
            </a:r>
            <a:endParaRPr kumimoji="0" lang="en-US" sz="4000" b="1" i="0" u="none" strike="noStrike" kern="1200" cap="none" spc="0" normalizeH="0" baseline="0" noProof="0" dirty="0" err="1">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1"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2"/>
          <a:stretch>
            <a:fillRect/>
          </a:stretch>
        </p:blipFill>
        <p:spPr>
          <a:xfrm>
            <a:off x="1332810" y="517923"/>
            <a:ext cx="10231611" cy="5910956"/>
          </a:xfrm>
          <a:prstGeom prst="rect">
            <a:avLst/>
          </a:prstGeom>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sp>
      </p:grpSp>
      <p:sp>
        <p:nvSpPr>
          <p:cNvPr id="2" name="文本框 85"/>
          <p:cNvSpPr txBox="1"/>
          <p:nvPr/>
        </p:nvSpPr>
        <p:spPr>
          <a:xfrm>
            <a:off x="1553183" y="376214"/>
            <a:ext cx="8343355" cy="861774"/>
          </a:xfrm>
          <a:prstGeom prst="rect">
            <a:avLst/>
          </a:prstGeom>
          <a:noFill/>
          <a:effectLst>
            <a:outerShdw blurRad="50800" dist="50800" dir="5400000" sx="20000" sy="2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Lập</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a:t>
            </a:r>
            <a:r>
              <a:rPr kumimoji="0" lang="en-US" altLang="zh-CN" sz="5000" b="0" i="0" u="none" strike="noStrike" kern="1200" cap="none" spc="0" normalizeH="0" baseline="0" noProof="0" dirty="0" err="1">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dàn</a:t>
            </a:r>
            <a:r>
              <a:rPr kumimoji="0" lang="en-US" altLang="zh-CN"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rPr>
              <a:t> ý</a:t>
            </a:r>
            <a:endParaRPr kumimoji="0" lang="zh-CN" altLang="en-US" sz="5000" b="0" i="0" u="none" strike="noStrike" kern="1200" cap="none" spc="0" normalizeH="0" baseline="0" noProof="0" dirty="0">
              <a:ln>
                <a:noFill/>
              </a:ln>
              <a:effectLst>
                <a:innerShdw blurRad="63500" dist="50800" dir="18900000">
                  <a:prstClr val="black">
                    <a:alpha val="50000"/>
                  </a:prstClr>
                </a:innerShdw>
              </a:effectLst>
              <a:uLnTx/>
              <a:uFillTx/>
              <a:ea typeface="inpin heiti" panose="00000500000000000000" pitchFamily="2" charset="-122"/>
              <a:cs typeface="+mn-cs"/>
              <a:sym typeface="inpin heiti" panose="00000500000000000000" pitchFamily="2" charset="-122"/>
            </a:endParaRPr>
          </a:p>
        </p:txBody>
      </p:sp>
      <p:sp>
        <p:nvSpPr>
          <p:cNvPr id="3" name="TextBox 2"/>
          <p:cNvSpPr txBox="1"/>
          <p:nvPr/>
        </p:nvSpPr>
        <p:spPr>
          <a:xfrm>
            <a:off x="2430378" y="1386579"/>
            <a:ext cx="8999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dựa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chép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dàn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chủ</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8" name="Table 8"/>
          <p:cNvGraphicFramePr>
            <a:graphicFrameLocks noGrp="1"/>
          </p:cNvGraphicFramePr>
          <p:nvPr/>
        </p:nvGraphicFramePr>
        <p:xfrm>
          <a:off x="2430378" y="2396730"/>
          <a:ext cx="8602811" cy="3352800"/>
        </p:xfrm>
        <a:graphic>
          <a:graphicData uri="http://schemas.openxmlformats.org/drawingml/2006/table">
            <a:tbl>
              <a:tblPr firstRow="1" bandRow="1">
                <a:tableStyleId>{00A15C55-8517-42AA-B614-E9B94910E393}</a:tableStyleId>
              </a:tblPr>
              <a:tblGrid>
                <a:gridCol w="8602811"/>
              </a:tblGrid>
              <a:tr h="370840">
                <a:tc>
                  <a:txBody>
                    <a:bodyPr/>
                    <a:lstStyle/>
                    <a:p>
                      <a:pPr algn="ctr"/>
                      <a:r>
                        <a:rPr lang="en-US" sz="3000" dirty="0">
                          <a:solidFill>
                            <a:schemeClr val="bg2">
                              <a:lumMod val="10000"/>
                            </a:schemeClr>
                          </a:solidFill>
                          <a:latin typeface="Cambria" panose="02040503050406030204" pitchFamily="18" charset="0"/>
                          <a:ea typeface="Cambria" panose="02040503050406030204" pitchFamily="18" charset="0"/>
                        </a:rPr>
                        <a:t>CỘNG HÒA XÃ HỘI CHỦ NGHĨA VIỆT NAM</a:t>
                      </a:r>
                      <a:endParaRPr lang="en-US" sz="3000" dirty="0">
                        <a:solidFill>
                          <a:schemeClr val="bg2">
                            <a:lumMod val="10000"/>
                          </a:schemeClr>
                        </a:solidFill>
                        <a:latin typeface="Cambria" panose="02040503050406030204" pitchFamily="18" charset="0"/>
                        <a:ea typeface="Cambria" panose="02040503050406030204" pitchFamily="18" charset="0"/>
                      </a:endParaRPr>
                    </a:p>
                    <a:p>
                      <a:pPr algn="ct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Độc</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lập</a:t>
                      </a:r>
                      <a:r>
                        <a:rPr lang="en-US" sz="3000" dirty="0">
                          <a:solidFill>
                            <a:schemeClr val="bg2">
                              <a:lumMod val="10000"/>
                            </a:schemeClr>
                          </a:solidFill>
                          <a:latin typeface="Cambria" panose="02040503050406030204" pitchFamily="18" charset="0"/>
                          <a:ea typeface="Cambria" panose="02040503050406030204" pitchFamily="18" charset="0"/>
                        </a:rPr>
                        <a:t> – </a:t>
                      </a:r>
                      <a:r>
                        <a:rPr lang="en-US" sz="3000" dirty="0" err="1">
                          <a:solidFill>
                            <a:schemeClr val="bg2">
                              <a:lumMod val="10000"/>
                            </a:schemeClr>
                          </a:solidFill>
                          <a:latin typeface="Cambria" panose="02040503050406030204" pitchFamily="18" charset="0"/>
                          <a:ea typeface="Cambria" panose="02040503050406030204" pitchFamily="18" charset="0"/>
                        </a:rPr>
                        <a:t>Tự</a:t>
                      </a:r>
                      <a:r>
                        <a:rPr lang="en-US" sz="3000" dirty="0">
                          <a:solidFill>
                            <a:schemeClr val="bg2">
                              <a:lumMod val="10000"/>
                            </a:schemeClr>
                          </a:solidFill>
                          <a:latin typeface="Cambria" panose="02040503050406030204" pitchFamily="18" charset="0"/>
                          <a:ea typeface="Cambria" panose="02040503050406030204" pitchFamily="18" charset="0"/>
                        </a:rPr>
                        <a:t> do – </a:t>
                      </a:r>
                      <a:r>
                        <a:rPr lang="en-US" sz="3000" dirty="0" err="1">
                          <a:solidFill>
                            <a:schemeClr val="bg2">
                              <a:lumMod val="10000"/>
                            </a:schemeClr>
                          </a:solidFill>
                          <a:latin typeface="Cambria" panose="02040503050406030204" pitchFamily="18" charset="0"/>
                          <a:ea typeface="Cambria" panose="02040503050406030204" pitchFamily="18" charset="0"/>
                        </a:rPr>
                        <a:t>Hạnh</a:t>
                      </a:r>
                      <a:r>
                        <a:rPr lang="en-US" sz="3000" dirty="0">
                          <a:solidFill>
                            <a:schemeClr val="bg2">
                              <a:lumMod val="10000"/>
                            </a:schemeClr>
                          </a:solidFill>
                          <a:latin typeface="Cambria" panose="02040503050406030204" pitchFamily="18" charset="0"/>
                          <a:ea typeface="Cambria" panose="02040503050406030204" pitchFamily="18" charset="0"/>
                        </a:rPr>
                        <a:t> </a:t>
                      </a:r>
                      <a:r>
                        <a:rPr lang="en-US" sz="3000" dirty="0" err="1">
                          <a:solidFill>
                            <a:schemeClr val="bg2">
                              <a:lumMod val="10000"/>
                            </a:schemeClr>
                          </a:solidFill>
                          <a:latin typeface="Cambria" panose="02040503050406030204" pitchFamily="18" charset="0"/>
                          <a:ea typeface="Cambria" panose="02040503050406030204" pitchFamily="18" charset="0"/>
                        </a:rPr>
                        <a:t>Phúc</a:t>
                      </a:r>
                      <a:endParaRPr lang="en-US" sz="3000" dirty="0">
                        <a:solidFill>
                          <a:schemeClr val="bg2">
                            <a:lumMod val="10000"/>
                          </a:schemeClr>
                        </a:solidFill>
                        <a:latin typeface="Cambria" panose="02040503050406030204" pitchFamily="18" charset="0"/>
                        <a:ea typeface="Cambria" panose="02040503050406030204" pitchFamily="18" charset="0"/>
                      </a:endParaRPr>
                    </a:p>
                    <a:p>
                      <a:pPr algn="r"/>
                      <a:r>
                        <a:rPr lang="en-US" sz="2600" i="1" dirty="0" err="1">
                          <a:solidFill>
                            <a:schemeClr val="bg2">
                              <a:lumMod val="10000"/>
                            </a:schemeClr>
                          </a:solidFill>
                          <a:latin typeface="Cambria" panose="02040503050406030204" pitchFamily="18" charset="0"/>
                          <a:ea typeface="Cambria" panose="02040503050406030204" pitchFamily="18" charset="0"/>
                        </a:rPr>
                        <a:t>Địa</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điểm</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thời</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gian</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viết</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báo</a:t>
                      </a:r>
                      <a:r>
                        <a:rPr lang="en-US" sz="2600" i="1" dirty="0">
                          <a:solidFill>
                            <a:schemeClr val="bg2">
                              <a:lumMod val="10000"/>
                            </a:schemeClr>
                          </a:solidFill>
                          <a:latin typeface="Cambria" panose="02040503050406030204" pitchFamily="18" charset="0"/>
                          <a:ea typeface="Cambria" panose="02040503050406030204" pitchFamily="18" charset="0"/>
                        </a:rPr>
                        <a:t> </a:t>
                      </a:r>
                      <a:r>
                        <a:rPr lang="en-US" sz="2600" i="1" dirty="0" err="1">
                          <a:solidFill>
                            <a:schemeClr val="bg2">
                              <a:lumMod val="10000"/>
                            </a:schemeClr>
                          </a:solidFill>
                          <a:latin typeface="Cambria" panose="02040503050406030204" pitchFamily="18" charset="0"/>
                          <a:ea typeface="Cambria" panose="02040503050406030204" pitchFamily="18" charset="0"/>
                        </a:rPr>
                        <a:t>cáo</a:t>
                      </a:r>
                      <a:endParaRPr lang="vi-VN" sz="2600" i="1" dirty="0">
                        <a:solidFill>
                          <a:schemeClr val="bg2">
                            <a:lumMod val="10000"/>
                          </a:schemeClr>
                        </a:solidFill>
                        <a:latin typeface="Cambria" panose="02040503050406030204" pitchFamily="18" charset="0"/>
                        <a:ea typeface="Cambria" panose="02040503050406030204" pitchFamily="18" charset="0"/>
                      </a:endParaRPr>
                    </a:p>
                  </a:txBody>
                  <a:tcPr/>
                </a:tc>
              </a:tr>
              <a:tr h="370840">
                <a:tc>
                  <a:txBody>
                    <a:bodyPr/>
                    <a:lstStyle/>
                    <a:p>
                      <a:pPr algn="ctr"/>
                      <a:r>
                        <a:rPr lang="en-US" sz="3000" b="1" dirty="0">
                          <a:solidFill>
                            <a:schemeClr val="accent2">
                              <a:lumMod val="50000"/>
                            </a:schemeClr>
                          </a:solidFill>
                          <a:latin typeface="Cambria" panose="02040503050406030204" pitchFamily="18" charset="0"/>
                          <a:ea typeface="Cambria" panose="02040503050406030204" pitchFamily="18" charset="0"/>
                        </a:rPr>
                        <a:t>TIÊU ĐỀ BÁO CÁO</a:t>
                      </a:r>
                      <a:endParaRPr lang="en-US" sz="3000" b="1" dirty="0">
                        <a:solidFill>
                          <a:schemeClr val="accent2">
                            <a:lumMod val="50000"/>
                          </a:schemeClr>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Người nhận báo cáo</a:t>
                      </a:r>
                      <a:endParaRPr lang="vi-VN" sz="3000" dirty="0">
                        <a:solidFill>
                          <a:schemeClr val="bg2">
                            <a:lumMod val="10000"/>
                          </a:schemeClr>
                        </a:solidFill>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3000" dirty="0">
                          <a:solidFill>
                            <a:schemeClr val="bg2">
                              <a:lumMod val="10000"/>
                            </a:schemeClr>
                          </a:solidFill>
                          <a:latin typeface="Cambria" panose="02040503050406030204" pitchFamily="18" charset="0"/>
                          <a:ea typeface="Cambria" panose="02040503050406030204" pitchFamily="18" charset="0"/>
                        </a:rPr>
                        <a:t>Nội dung báo cáo </a:t>
                      </a:r>
                      <a:endParaRPr lang="vi-VN" sz="3000" dirty="0">
                        <a:solidFill>
                          <a:schemeClr val="bg2">
                            <a:lumMod val="10000"/>
                          </a:schemeClr>
                        </a:solidFill>
                        <a:latin typeface="Cambria" panose="02040503050406030204" pitchFamily="18" charset="0"/>
                        <a:ea typeface="Cambria" panose="02040503050406030204" pitchFamily="18" charset="0"/>
                      </a:endParaRPr>
                    </a:p>
                  </a:txBody>
                  <a:tcPr/>
                </a:tc>
              </a:tr>
              <a:tr h="370840">
                <a:tc>
                  <a:txBody>
                    <a:bodyPr/>
                    <a:lstStyle/>
                    <a:p>
                      <a:pPr algn="r"/>
                      <a:r>
                        <a:rPr lang="vi-VN" sz="2600" i="1" dirty="0">
                          <a:solidFill>
                            <a:schemeClr val="bg2">
                              <a:lumMod val="10000"/>
                            </a:schemeClr>
                          </a:solidFill>
                          <a:latin typeface="Cambria" panose="02040503050406030204" pitchFamily="18" charset="0"/>
                          <a:ea typeface="Cambria" panose="02040503050406030204" pitchFamily="18" charset="0"/>
                        </a:rPr>
                        <a:t>Người viết báo cáo </a:t>
                      </a:r>
                      <a:endParaRPr lang="vi-VN" sz="2600" i="1" dirty="0">
                        <a:solidFill>
                          <a:schemeClr val="bg2">
                            <a:lumMod val="10000"/>
                          </a:schemeClr>
                        </a:solidFill>
                        <a:latin typeface="Cambria" panose="02040503050406030204" pitchFamily="18" charset="0"/>
                        <a:ea typeface="Cambria" panose="02040503050406030204" pitchFamily="18" charset="0"/>
                      </a:endParaRPr>
                    </a:p>
                  </a:txBody>
                  <a:tcPr>
                    <a:solidFill>
                      <a:schemeClr val="accent4">
                        <a:lumMod val="40000"/>
                        <a:lumOff val="60000"/>
                      </a:schemeClr>
                    </a:solidFill>
                  </a:tcPr>
                </a:tc>
              </a:tr>
            </a:tbl>
          </a:graphicData>
        </a:graphic>
      </p:graphicFrame>
      <p:pic>
        <p:nvPicPr>
          <p:cNvPr id="12" name="Google Shape;206;p14"/>
          <p:cNvPicPr preferRelativeResize="0"/>
          <p:nvPr/>
        </p:nvPicPr>
        <p:blipFill rotWithShape="1">
          <a:blip r:embed="rId4"/>
          <a:srcRect/>
          <a:stretch>
            <a:fillRect/>
          </a:stretch>
        </p:blipFill>
        <p:spPr>
          <a:xfrm>
            <a:off x="-317317" y="5149516"/>
            <a:ext cx="3698191" cy="1857075"/>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6016 -0.08889 L -0.5069 -0.00555 " pathEditMode="relative" rAng="0" ptsTypes="AA">
                                      <p:cBhvr>
                                        <p:cTn id="6" dur="2000" fill="hold"/>
                                        <p:tgtEl>
                                          <p:spTgt spid="12"/>
                                        </p:tgtEl>
                                        <p:attrNameLst>
                                          <p:attrName>ppt_x</p:attrName>
                                          <p:attrName>ppt_y</p:attrName>
                                        </p:attrNameLst>
                                      </p:cBhvr>
                                      <p:rCtr x="-43359" y="4167"/>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250" autoRev="1" fill="hold">
                                          <p:stCondLst>
                                            <p:cond delay="0"/>
                                          </p:stCondLst>
                                        </p:cTn>
                                        <p:tgtEl>
                                          <p:spTgt spid="2"/>
                                        </p:tgtEl>
                                        <p:attrNameLst>
                                          <p:attrName>ppt_w</p:attrName>
                                        </p:attrNameLst>
                                      </p:cBhvr>
                                    </p:anim>
                                    <p:anim by="(#ppt_w*0.50)" calcmode="lin" valueType="num">
                                      <p:cBhvr>
                                        <p:cTn id="10" dur="250" decel="50000" autoRev="1" fill="hold">
                                          <p:stCondLst>
                                            <p:cond delay="0"/>
                                          </p:stCondLst>
                                        </p:cTn>
                                        <p:tgtEl>
                                          <p:spTgt spid="2"/>
                                        </p:tgtEl>
                                        <p:attrNameLst>
                                          <p:attrName>ppt_x</p:attrName>
                                        </p:attrNameLst>
                                      </p:cBhvr>
                                    </p:anim>
                                    <p:anim from="(-#ppt_h/2)" to="(#ppt_y)" calcmode="lin" valueType="num">
                                      <p:cBhvr>
                                        <p:cTn id="11" dur="500" fill="hold">
                                          <p:stCondLst>
                                            <p:cond delay="0"/>
                                          </p:stCondLst>
                                        </p:cTn>
                                        <p:tgtEl>
                                          <p:spTgt spid="2"/>
                                        </p:tgtEl>
                                        <p:attrNameLst>
                                          <p:attrName>ppt_y</p:attrName>
                                        </p:attrNameLst>
                                      </p:cBhvr>
                                    </p:anim>
                                    <p:animRot by="21600000">
                                      <p:cBhvr>
                                        <p:cTn id="12" dur="500" fill="hold">
                                          <p:stCondLst>
                                            <p:cond delay="0"/>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                                  </a:t>
            </a:r>
            <a:r>
              <a:rPr lang="en-US" sz="2400" dirty="0" err="1" smtClean="0"/>
              <a:t>Cộng</a:t>
            </a:r>
            <a:r>
              <a:rPr lang="en-US" sz="2400" dirty="0" smtClean="0"/>
              <a:t> </a:t>
            </a:r>
            <a:r>
              <a:rPr lang="en-US" sz="2400" dirty="0" err="1" smtClean="0"/>
              <a:t>hòa</a:t>
            </a:r>
            <a:r>
              <a:rPr lang="en-US" sz="2400" dirty="0" smtClean="0"/>
              <a:t> </a:t>
            </a:r>
            <a:r>
              <a:rPr lang="en-US" sz="2400" dirty="0" err="1" smtClean="0"/>
              <a:t>xã</a:t>
            </a:r>
            <a:r>
              <a:rPr lang="en-US" sz="2400" dirty="0" smtClean="0"/>
              <a:t> </a:t>
            </a:r>
            <a:r>
              <a:rPr lang="en-US" sz="2400" dirty="0" err="1" smtClean="0"/>
              <a:t>hội</a:t>
            </a:r>
            <a:r>
              <a:rPr lang="en-US" sz="2400" dirty="0" smtClean="0"/>
              <a:t> </a:t>
            </a:r>
            <a:r>
              <a:rPr lang="en-US" sz="2400" dirty="0" err="1" smtClean="0"/>
              <a:t>chủ</a:t>
            </a:r>
            <a:r>
              <a:rPr lang="en-US" sz="2400" dirty="0" smtClean="0"/>
              <a:t> </a:t>
            </a:r>
            <a:r>
              <a:rPr lang="en-US" sz="2400" dirty="0" err="1" smtClean="0"/>
              <a:t>nghĩa</a:t>
            </a:r>
            <a:r>
              <a:rPr lang="en-US" sz="2400" dirty="0" smtClean="0"/>
              <a:t> </a:t>
            </a:r>
            <a:r>
              <a:rPr lang="en-US" sz="2400" dirty="0" err="1" smtClean="0"/>
              <a:t>Việt</a:t>
            </a:r>
            <a:r>
              <a:rPr lang="en-US" sz="2400" dirty="0" smtClean="0"/>
              <a:t> Nam</a:t>
            </a:r>
            <a:br>
              <a:rPr lang="en-US" sz="2400" dirty="0" smtClean="0"/>
            </a:br>
            <a:r>
              <a:rPr lang="en-US" sz="2400" dirty="0" smtClean="0"/>
              <a:t>                                       </a:t>
            </a:r>
            <a:r>
              <a:rPr lang="en-US" sz="2400" dirty="0" err="1" smtClean="0"/>
              <a:t>Độc</a:t>
            </a:r>
            <a:r>
              <a:rPr lang="en-US" sz="2400" dirty="0" smtClean="0"/>
              <a:t> </a:t>
            </a:r>
            <a:r>
              <a:rPr lang="en-US" sz="2400" dirty="0" err="1" smtClean="0"/>
              <a:t>lâp</a:t>
            </a:r>
            <a:r>
              <a:rPr lang="en-US" sz="2400" dirty="0"/>
              <a:t> </a:t>
            </a:r>
            <a:r>
              <a:rPr lang="en-US" sz="2400" dirty="0" smtClean="0"/>
              <a:t>– </a:t>
            </a:r>
            <a:r>
              <a:rPr lang="en-US" sz="2400" dirty="0" err="1" smtClean="0"/>
              <a:t>Tự</a:t>
            </a:r>
            <a:r>
              <a:rPr lang="en-US" sz="2400" dirty="0" smtClean="0"/>
              <a:t> do- </a:t>
            </a:r>
            <a:r>
              <a:rPr lang="en-US" sz="2400" dirty="0" err="1" smtClean="0"/>
              <a:t>Hạnh</a:t>
            </a:r>
            <a:r>
              <a:rPr lang="en-US" sz="2400" dirty="0" smtClean="0"/>
              <a:t> </a:t>
            </a:r>
            <a:r>
              <a:rPr lang="en-US" sz="2400" dirty="0" err="1" smtClean="0"/>
              <a:t>phúc</a:t>
            </a:r>
            <a:br>
              <a:rPr lang="en-US" sz="2400" dirty="0" smtClean="0"/>
            </a:br>
            <a:r>
              <a:rPr lang="en-US" sz="2400" dirty="0"/>
              <a:t> </a:t>
            </a:r>
            <a:r>
              <a:rPr lang="en-US" sz="2400" dirty="0" smtClean="0"/>
              <a:t>                                        </a:t>
            </a:r>
            <a:r>
              <a:rPr lang="en-US" sz="1600" dirty="0" err="1" smtClean="0"/>
              <a:t>Tiền</a:t>
            </a:r>
            <a:r>
              <a:rPr lang="en-US" sz="1800" dirty="0" smtClean="0"/>
              <a:t> </a:t>
            </a:r>
            <a:r>
              <a:rPr lang="en-US" sz="1800" dirty="0" err="1" smtClean="0"/>
              <a:t>Phong</a:t>
            </a:r>
            <a:r>
              <a:rPr lang="en-US" sz="1800" dirty="0" smtClean="0"/>
              <a:t> </a:t>
            </a:r>
            <a:r>
              <a:rPr lang="en-US" sz="1800" dirty="0" err="1" smtClean="0"/>
              <a:t>ngày</a:t>
            </a:r>
            <a:r>
              <a:rPr lang="en-US" sz="1800" dirty="0" smtClean="0"/>
              <a:t> 26 </a:t>
            </a:r>
            <a:r>
              <a:rPr lang="en-US" sz="1800" dirty="0" err="1" smtClean="0"/>
              <a:t>tháng</a:t>
            </a:r>
            <a:r>
              <a:rPr lang="en-US" sz="1800" dirty="0" smtClean="0"/>
              <a:t> 9 </a:t>
            </a:r>
            <a:r>
              <a:rPr lang="en-US" sz="1800" dirty="0" err="1" smtClean="0"/>
              <a:t>năm</a:t>
            </a:r>
            <a:r>
              <a:rPr lang="en-US" sz="1800" dirty="0" smtClean="0"/>
              <a:t> 2023</a:t>
            </a:r>
            <a:endParaRPr lang="en-US" sz="1800" dirty="0"/>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US" dirty="0" smtClean="0"/>
              <a:t>               BÁO CÁO KẾT QUẢ THẢO LUẬN NHÓM 2</a:t>
            </a:r>
            <a:endParaRPr lang="en-US" dirty="0" smtClean="0"/>
          </a:p>
          <a:p>
            <a:pPr marL="0" indent="0">
              <a:buNone/>
            </a:pPr>
            <a:r>
              <a:rPr lang="en-US" sz="1800" dirty="0" smtClean="0"/>
              <a:t>                                         </a:t>
            </a:r>
            <a:r>
              <a:rPr lang="en-US" sz="1800" dirty="0" err="1" smtClean="0"/>
              <a:t>Về</a:t>
            </a:r>
            <a:r>
              <a:rPr lang="en-US" sz="1800" dirty="0" smtClean="0"/>
              <a:t> “</a:t>
            </a:r>
            <a:r>
              <a:rPr lang="en-US" sz="1800" dirty="0" err="1" smtClean="0"/>
              <a:t>hoạt</a:t>
            </a:r>
            <a:r>
              <a:rPr lang="en-US" sz="1800" dirty="0" smtClean="0"/>
              <a:t> </a:t>
            </a:r>
            <a:r>
              <a:rPr lang="en-US" sz="1800" dirty="0" err="1" smtClean="0"/>
              <a:t>động</a:t>
            </a:r>
            <a:r>
              <a:rPr lang="en-US" sz="1800" dirty="0" smtClean="0"/>
              <a:t> </a:t>
            </a:r>
            <a:r>
              <a:rPr lang="en-US" sz="1800" dirty="0" err="1" smtClean="0"/>
              <a:t>quên</a:t>
            </a:r>
            <a:r>
              <a:rPr lang="en-US" sz="1800" dirty="0" smtClean="0"/>
              <a:t> </a:t>
            </a:r>
            <a:r>
              <a:rPr lang="en-US" sz="1800" dirty="0" err="1" smtClean="0"/>
              <a:t>góp</a:t>
            </a:r>
            <a:r>
              <a:rPr lang="en-US" sz="1800" dirty="0" smtClean="0"/>
              <a:t> </a:t>
            </a:r>
            <a:r>
              <a:rPr lang="en-US" sz="1800" dirty="0" err="1" smtClean="0"/>
              <a:t>sách</a:t>
            </a:r>
            <a:r>
              <a:rPr lang="en-US" sz="1800" dirty="0" smtClean="0"/>
              <a:t> </a:t>
            </a:r>
            <a:r>
              <a:rPr lang="en-US" sz="1800" dirty="0" err="1" smtClean="0"/>
              <a:t>báo</a:t>
            </a:r>
            <a:r>
              <a:rPr lang="en-US" sz="1800" dirty="0" smtClean="0"/>
              <a:t>”</a:t>
            </a:r>
            <a:endParaRPr lang="en-US" sz="1800" dirty="0" smtClean="0"/>
          </a:p>
          <a:p>
            <a:pPr marL="0" indent="0">
              <a:buNone/>
            </a:pPr>
            <a:r>
              <a:rPr lang="en-US" sz="1800" dirty="0" err="1" smtClean="0"/>
              <a:t>Kính</a:t>
            </a:r>
            <a:r>
              <a:rPr lang="en-US" sz="1800" dirty="0" smtClean="0"/>
              <a:t> </a:t>
            </a:r>
            <a:r>
              <a:rPr lang="en-US" sz="1800" dirty="0" err="1" smtClean="0"/>
              <a:t>gửi:Cô</a:t>
            </a:r>
            <a:r>
              <a:rPr lang="en-US" sz="1800" dirty="0" smtClean="0"/>
              <a:t> </a:t>
            </a:r>
            <a:r>
              <a:rPr lang="en-US" sz="1800" dirty="0" err="1" smtClean="0"/>
              <a:t>giáo</a:t>
            </a:r>
            <a:r>
              <a:rPr lang="en-US" sz="1800" dirty="0" smtClean="0"/>
              <a:t> </a:t>
            </a:r>
            <a:r>
              <a:rPr lang="en-US" sz="1800" dirty="0" err="1" smtClean="0"/>
              <a:t>chủ</a:t>
            </a:r>
            <a:r>
              <a:rPr lang="en-US" sz="1800" dirty="0" smtClean="0"/>
              <a:t> </a:t>
            </a:r>
            <a:r>
              <a:rPr lang="en-US" sz="1800" dirty="0" err="1" smtClean="0"/>
              <a:t>nhiệm</a:t>
            </a:r>
            <a:r>
              <a:rPr lang="en-US" sz="1800" dirty="0" smtClean="0"/>
              <a:t> </a:t>
            </a:r>
            <a:r>
              <a:rPr lang="en-US" sz="1800" dirty="0" err="1" smtClean="0"/>
              <a:t>lớp</a:t>
            </a:r>
            <a:r>
              <a:rPr lang="en-US" sz="1800" dirty="0" smtClean="0"/>
              <a:t> 4A1. </a:t>
            </a:r>
            <a:r>
              <a:rPr lang="en-US" sz="1800" dirty="0" err="1" smtClean="0"/>
              <a:t>Trường</a:t>
            </a:r>
            <a:r>
              <a:rPr lang="en-US" sz="1800" dirty="0" smtClean="0"/>
              <a:t> </a:t>
            </a:r>
            <a:r>
              <a:rPr lang="en-US" sz="1800" dirty="0" err="1" smtClean="0"/>
              <a:t>Tiểu</a:t>
            </a:r>
            <a:r>
              <a:rPr lang="en-US" sz="1800" dirty="0" smtClean="0"/>
              <a:t> </a:t>
            </a:r>
            <a:r>
              <a:rPr lang="en-US" sz="1800" dirty="0" err="1" smtClean="0"/>
              <a:t>học</a:t>
            </a:r>
            <a:r>
              <a:rPr lang="en-US" sz="1800" dirty="0" smtClean="0"/>
              <a:t> </a:t>
            </a:r>
            <a:r>
              <a:rPr lang="en-US" sz="1800" dirty="0" err="1" smtClean="0"/>
              <a:t>Tiền</a:t>
            </a:r>
            <a:r>
              <a:rPr lang="en-US" sz="1800" dirty="0" smtClean="0"/>
              <a:t> </a:t>
            </a:r>
            <a:r>
              <a:rPr lang="en-US" sz="1800" dirty="0" err="1" smtClean="0"/>
              <a:t>Phong</a:t>
            </a:r>
            <a:endParaRPr lang="en-US" sz="1800" dirty="0" smtClean="0"/>
          </a:p>
          <a:p>
            <a:pPr marL="0" indent="0">
              <a:buNone/>
            </a:pPr>
            <a:r>
              <a:rPr lang="en-US" sz="1800" dirty="0" err="1" smtClean="0"/>
              <a:t>Ngày</a:t>
            </a:r>
            <a:r>
              <a:rPr lang="en-US" sz="1800" dirty="0" smtClean="0"/>
              <a:t> 26-9-2023 </a:t>
            </a:r>
            <a:r>
              <a:rPr lang="en-US" sz="1800" dirty="0" err="1" smtClean="0"/>
              <a:t>nhóm</a:t>
            </a:r>
            <a:r>
              <a:rPr lang="en-US" sz="1800" dirty="0" smtClean="0"/>
              <a:t> 2 </a:t>
            </a:r>
            <a:r>
              <a:rPr lang="en-US" sz="1800" dirty="0" err="1" smtClean="0"/>
              <a:t>đã</a:t>
            </a:r>
            <a:r>
              <a:rPr lang="en-US" sz="1800" dirty="0" smtClean="0"/>
              <a:t> </a:t>
            </a:r>
            <a:r>
              <a:rPr lang="en-US" sz="1800" dirty="0" err="1" smtClean="0"/>
              <a:t>thảo</a:t>
            </a:r>
            <a:r>
              <a:rPr lang="en-US" sz="1800" dirty="0" smtClean="0"/>
              <a:t> </a:t>
            </a:r>
            <a:r>
              <a:rPr lang="en-US" sz="1800" dirty="0" err="1" smtClean="0"/>
              <a:t>luận</a:t>
            </a:r>
            <a:r>
              <a:rPr lang="en-US" sz="1800" dirty="0" smtClean="0"/>
              <a:t> </a:t>
            </a:r>
            <a:r>
              <a:rPr lang="en-US" sz="1800" dirty="0" err="1" smtClean="0"/>
              <a:t>về”Hoạt</a:t>
            </a:r>
            <a:r>
              <a:rPr lang="en-US" sz="1800" dirty="0" smtClean="0"/>
              <a:t> </a:t>
            </a:r>
            <a:r>
              <a:rPr lang="en-US" sz="1800" dirty="0" err="1" smtClean="0"/>
              <a:t>động</a:t>
            </a:r>
            <a:r>
              <a:rPr lang="en-US" sz="1800" dirty="0" smtClean="0"/>
              <a:t> </a:t>
            </a:r>
            <a:r>
              <a:rPr lang="en-US" sz="1800" dirty="0" err="1" smtClean="0"/>
              <a:t>quên</a:t>
            </a:r>
            <a:r>
              <a:rPr lang="en-US" sz="1800" dirty="0" smtClean="0"/>
              <a:t> </a:t>
            </a:r>
            <a:r>
              <a:rPr lang="en-US" sz="1800" dirty="0" err="1" smtClean="0"/>
              <a:t>góp</a:t>
            </a:r>
            <a:r>
              <a:rPr lang="en-US" sz="1800" dirty="0" smtClean="0"/>
              <a:t> </a:t>
            </a:r>
            <a:r>
              <a:rPr lang="en-US" sz="1800" dirty="0" err="1" smtClean="0"/>
              <a:t>sách</a:t>
            </a:r>
            <a:r>
              <a:rPr lang="en-US" sz="1800" dirty="0" smtClean="0"/>
              <a:t> </a:t>
            </a:r>
            <a:r>
              <a:rPr lang="en-US" sz="1800" dirty="0" err="1" smtClean="0"/>
              <a:t>báo</a:t>
            </a:r>
            <a:r>
              <a:rPr lang="en-US" sz="1800" dirty="0" smtClean="0"/>
              <a:t> </a:t>
            </a:r>
            <a:r>
              <a:rPr lang="en-US" sz="1800" dirty="0" err="1" smtClean="0"/>
              <a:t>tặng</a:t>
            </a:r>
            <a:r>
              <a:rPr lang="en-US" sz="1800" dirty="0" smtClean="0"/>
              <a:t> </a:t>
            </a:r>
            <a:r>
              <a:rPr lang="en-US" sz="1800" dirty="0" err="1" smtClean="0"/>
              <a:t>các</a:t>
            </a:r>
            <a:r>
              <a:rPr lang="en-US" sz="1800" dirty="0" smtClean="0"/>
              <a:t> </a:t>
            </a:r>
            <a:r>
              <a:rPr lang="en-US" sz="1800" dirty="0" err="1" smtClean="0"/>
              <a:t>trường</a:t>
            </a:r>
            <a:r>
              <a:rPr lang="en-US" sz="1800" dirty="0" smtClean="0"/>
              <a:t> </a:t>
            </a:r>
            <a:r>
              <a:rPr lang="en-US" sz="1800" dirty="0" err="1" smtClean="0"/>
              <a:t>vùng</a:t>
            </a:r>
            <a:r>
              <a:rPr lang="en-US" sz="1800" dirty="0" smtClean="0"/>
              <a:t> </a:t>
            </a:r>
            <a:r>
              <a:rPr lang="en-US" sz="1800" dirty="0" err="1" smtClean="0"/>
              <a:t>khó</a:t>
            </a:r>
            <a:r>
              <a:rPr lang="en-US" sz="1800" dirty="0" smtClean="0"/>
              <a:t> </a:t>
            </a:r>
            <a:r>
              <a:rPr lang="en-US" sz="1800" dirty="0" err="1" smtClean="0"/>
              <a:t>khăn</a:t>
            </a:r>
            <a:r>
              <a:rPr lang="en-US" sz="1800" dirty="0" smtClean="0"/>
              <a:t>”</a:t>
            </a:r>
            <a:endParaRPr lang="en-US" sz="1800" dirty="0" smtClean="0"/>
          </a:p>
          <a:p>
            <a:pPr marL="0" indent="0">
              <a:buNone/>
            </a:pPr>
            <a:r>
              <a:rPr lang="en-US" sz="1800" dirty="0" err="1" smtClean="0"/>
              <a:t>Nhóm</a:t>
            </a:r>
            <a:r>
              <a:rPr lang="en-US" sz="1800" dirty="0" smtClean="0"/>
              <a:t> </a:t>
            </a:r>
            <a:r>
              <a:rPr lang="en-US" sz="1800" dirty="0" err="1" smtClean="0"/>
              <a:t>xin</a:t>
            </a:r>
            <a:r>
              <a:rPr lang="en-US" sz="1800" dirty="0" smtClean="0"/>
              <a:t> </a:t>
            </a:r>
            <a:r>
              <a:rPr lang="en-US" sz="1800" dirty="0" err="1" smtClean="0"/>
              <a:t>báo</a:t>
            </a:r>
            <a:r>
              <a:rPr lang="en-US" sz="1800" dirty="0" smtClean="0"/>
              <a:t> </a:t>
            </a:r>
            <a:r>
              <a:rPr lang="en-US" sz="1800" dirty="0" err="1" smtClean="0"/>
              <a:t>cáo</a:t>
            </a:r>
            <a:r>
              <a:rPr lang="en-US" sz="1800" dirty="0" smtClean="0"/>
              <a:t> </a:t>
            </a:r>
            <a:r>
              <a:rPr lang="en-US" sz="1800" dirty="0" err="1" smtClean="0"/>
              <a:t>kết</a:t>
            </a:r>
            <a:r>
              <a:rPr lang="en-US" sz="1800" dirty="0" smtClean="0"/>
              <a:t> </a:t>
            </a:r>
            <a:r>
              <a:rPr lang="en-US" sz="1800" dirty="0" err="1" smtClean="0"/>
              <a:t>quả</a:t>
            </a:r>
            <a:r>
              <a:rPr lang="en-US" sz="1800" dirty="0" smtClean="0"/>
              <a:t> </a:t>
            </a:r>
            <a:r>
              <a:rPr lang="en-US" sz="1800" dirty="0" err="1" smtClean="0"/>
              <a:t>thảo</a:t>
            </a:r>
            <a:r>
              <a:rPr lang="en-US" sz="1800" dirty="0" smtClean="0"/>
              <a:t> </a:t>
            </a:r>
            <a:r>
              <a:rPr lang="en-US" sz="1800" dirty="0" err="1" smtClean="0"/>
              <a:t>luận</a:t>
            </a:r>
            <a:r>
              <a:rPr lang="en-US" sz="1800" dirty="0" smtClean="0"/>
              <a:t> </a:t>
            </a:r>
            <a:r>
              <a:rPr lang="en-US" sz="1800" dirty="0" err="1" smtClean="0"/>
              <a:t>như</a:t>
            </a:r>
            <a:r>
              <a:rPr lang="en-US" sz="1800" dirty="0" smtClean="0"/>
              <a:t> </a:t>
            </a:r>
            <a:r>
              <a:rPr lang="en-US" sz="1800" dirty="0" err="1" smtClean="0"/>
              <a:t>sau</a:t>
            </a:r>
            <a:r>
              <a:rPr lang="en-US" sz="1800" dirty="0" smtClean="0"/>
              <a:t>:</a:t>
            </a:r>
            <a:endParaRPr lang="en-US" sz="1800" dirty="0" smtClean="0"/>
          </a:p>
          <a:p>
            <a:pPr marL="342900" indent="-342900">
              <a:buAutoNum type="arabicPeriod"/>
            </a:pPr>
            <a:r>
              <a:rPr lang="en-US" sz="1800" dirty="0" err="1" smtClean="0"/>
              <a:t>Thời</a:t>
            </a:r>
            <a:r>
              <a:rPr lang="en-US" sz="1800" dirty="0" smtClean="0"/>
              <a:t> </a:t>
            </a:r>
            <a:r>
              <a:rPr lang="en-US" sz="1800" dirty="0" err="1" smtClean="0"/>
              <a:t>gian</a:t>
            </a:r>
            <a:r>
              <a:rPr lang="en-US" sz="1800" dirty="0" smtClean="0"/>
              <a:t> : </a:t>
            </a:r>
            <a:r>
              <a:rPr lang="en-US" sz="1800" dirty="0" err="1" smtClean="0"/>
              <a:t>Vào</a:t>
            </a:r>
            <a:r>
              <a:rPr lang="en-US" sz="1800" dirty="0" smtClean="0"/>
              <a:t> </a:t>
            </a:r>
            <a:r>
              <a:rPr lang="en-US" sz="1800" dirty="0" err="1" smtClean="0"/>
              <a:t>chiều</a:t>
            </a:r>
            <a:r>
              <a:rPr lang="en-US" sz="1800" dirty="0" smtClean="0"/>
              <a:t> </a:t>
            </a:r>
            <a:r>
              <a:rPr lang="en-US" sz="1800" dirty="0" err="1" smtClean="0"/>
              <a:t>thứ</a:t>
            </a:r>
            <a:r>
              <a:rPr lang="en-US" sz="1800" dirty="0" smtClean="0"/>
              <a:t> </a:t>
            </a:r>
            <a:r>
              <a:rPr lang="en-US" sz="1800" dirty="0" err="1" smtClean="0"/>
              <a:t>Sáu</a:t>
            </a:r>
            <a:endParaRPr lang="en-US" sz="1800" dirty="0" smtClean="0"/>
          </a:p>
          <a:p>
            <a:pPr marL="342900" indent="-342900">
              <a:buAutoNum type="arabicPeriod"/>
            </a:pPr>
            <a:r>
              <a:rPr lang="en-US" sz="1800" dirty="0" err="1" smtClean="0"/>
              <a:t>Địa</a:t>
            </a:r>
            <a:r>
              <a:rPr lang="en-US" sz="1800" dirty="0" smtClean="0"/>
              <a:t> </a:t>
            </a:r>
            <a:r>
              <a:rPr lang="en-US" sz="1800" dirty="0" err="1" smtClean="0"/>
              <a:t>điểm</a:t>
            </a:r>
            <a:r>
              <a:rPr lang="en-US" sz="1800" dirty="0" smtClean="0"/>
              <a:t>: </a:t>
            </a:r>
            <a:r>
              <a:rPr lang="en-US" sz="1800" dirty="0" err="1" smtClean="0"/>
              <a:t>Phòng</a:t>
            </a:r>
            <a:r>
              <a:rPr lang="en-US" sz="1800" dirty="0" smtClean="0"/>
              <a:t> </a:t>
            </a:r>
            <a:r>
              <a:rPr lang="en-US" sz="1800" dirty="0" err="1" smtClean="0"/>
              <a:t>học</a:t>
            </a:r>
            <a:r>
              <a:rPr lang="en-US" sz="1800" dirty="0" smtClean="0"/>
              <a:t> </a:t>
            </a:r>
            <a:r>
              <a:rPr lang="en-US" sz="1800" dirty="0" err="1" smtClean="0"/>
              <a:t>lớp</a:t>
            </a:r>
            <a:r>
              <a:rPr lang="en-US" sz="1800" dirty="0" smtClean="0"/>
              <a:t> 4A1</a:t>
            </a:r>
            <a:endParaRPr lang="en-US" sz="1800" dirty="0" smtClean="0"/>
          </a:p>
          <a:p>
            <a:pPr marL="342900" indent="-342900">
              <a:buAutoNum type="arabicPeriod"/>
            </a:pPr>
            <a:r>
              <a:rPr lang="en-US" sz="1800" dirty="0" err="1" smtClean="0"/>
              <a:t>Nội</a:t>
            </a:r>
            <a:r>
              <a:rPr lang="en-US" sz="1800" dirty="0" smtClean="0"/>
              <a:t> dung:</a:t>
            </a:r>
            <a:endParaRPr lang="en-US" sz="1800" dirty="0" smtClean="0"/>
          </a:p>
          <a:p>
            <a:pPr marL="0" indent="0">
              <a:buNone/>
            </a:pPr>
            <a:r>
              <a:rPr lang="en-US" sz="1800" dirty="0" smtClean="0"/>
              <a:t>      - </a:t>
            </a:r>
            <a:r>
              <a:rPr lang="en-US" sz="1800" dirty="0" err="1" smtClean="0"/>
              <a:t>Các</a:t>
            </a:r>
            <a:r>
              <a:rPr lang="en-US" sz="1800" dirty="0" smtClean="0"/>
              <a:t> </a:t>
            </a:r>
            <a:r>
              <a:rPr lang="en-US" sz="1800" dirty="0" err="1" smtClean="0"/>
              <a:t>loại</a:t>
            </a:r>
            <a:r>
              <a:rPr lang="en-US" sz="1800" dirty="0" smtClean="0"/>
              <a:t> </a:t>
            </a:r>
            <a:r>
              <a:rPr lang="en-US" sz="1800" dirty="0" err="1" smtClean="0"/>
              <a:t>sách</a:t>
            </a:r>
            <a:r>
              <a:rPr lang="en-US" sz="1800" dirty="0" smtClean="0"/>
              <a:t> </a:t>
            </a:r>
            <a:r>
              <a:rPr lang="en-US" sz="1800" dirty="0" err="1" smtClean="0"/>
              <a:t>truyện</a:t>
            </a:r>
            <a:r>
              <a:rPr lang="en-US" sz="1800" dirty="0" smtClean="0"/>
              <a:t> </a:t>
            </a:r>
            <a:r>
              <a:rPr lang="en-US" sz="1800" dirty="0" err="1" smtClean="0"/>
              <a:t>đã</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còn</a:t>
            </a:r>
            <a:r>
              <a:rPr lang="en-US" sz="1800" dirty="0" smtClean="0"/>
              <a:t> </a:t>
            </a:r>
            <a:r>
              <a:rPr lang="en-US" sz="1800" dirty="0" err="1" smtClean="0"/>
              <a:t>dùng</a:t>
            </a:r>
            <a:r>
              <a:rPr lang="en-US" sz="1800" dirty="0" smtClean="0"/>
              <a:t> </a:t>
            </a:r>
            <a:r>
              <a:rPr lang="en-US" sz="1800" dirty="0" err="1" smtClean="0"/>
              <a:t>được</a:t>
            </a:r>
            <a:endParaRPr lang="en-US" sz="1800" dirty="0" smtClean="0"/>
          </a:p>
          <a:p>
            <a:pPr marL="0" indent="0">
              <a:buNone/>
            </a:pPr>
            <a:r>
              <a:rPr lang="en-US" sz="1800" dirty="0" smtClean="0"/>
              <a:t>      -Theo </a:t>
            </a:r>
            <a:r>
              <a:rPr lang="en-US" sz="1800" dirty="0" err="1" smtClean="0"/>
              <a:t>tinh</a:t>
            </a:r>
            <a:r>
              <a:rPr lang="en-US" sz="1800" dirty="0" smtClean="0"/>
              <a:t> </a:t>
            </a:r>
            <a:r>
              <a:rPr lang="en-US" sz="1800" dirty="0" err="1" smtClean="0"/>
              <a:t>thần</a:t>
            </a:r>
            <a:r>
              <a:rPr lang="en-US" sz="1800" dirty="0" smtClean="0"/>
              <a:t> </a:t>
            </a:r>
            <a:r>
              <a:rPr lang="en-US" sz="1800" dirty="0" err="1" smtClean="0"/>
              <a:t>tự</a:t>
            </a:r>
            <a:r>
              <a:rPr lang="en-US" sz="1800" dirty="0" smtClean="0"/>
              <a:t> </a:t>
            </a:r>
            <a:r>
              <a:rPr lang="en-US" sz="1800" dirty="0" err="1" smtClean="0"/>
              <a:t>nguyện</a:t>
            </a:r>
            <a:r>
              <a:rPr lang="en-US" sz="1800" dirty="0" smtClean="0"/>
              <a:t>, </a:t>
            </a:r>
            <a:r>
              <a:rPr lang="en-US" sz="1800" dirty="0" err="1" smtClean="0"/>
              <a:t>số</a:t>
            </a:r>
            <a:r>
              <a:rPr lang="en-US" sz="1800" dirty="0" smtClean="0"/>
              <a:t> </a:t>
            </a:r>
            <a:r>
              <a:rPr lang="en-US" sz="1800" dirty="0" err="1" smtClean="0"/>
              <a:t>lượng</a:t>
            </a:r>
            <a:r>
              <a:rPr lang="en-US" sz="1800" dirty="0" smtClean="0"/>
              <a:t> </a:t>
            </a:r>
            <a:r>
              <a:rPr lang="en-US" sz="1800" dirty="0" err="1" smtClean="0"/>
              <a:t>không</a:t>
            </a:r>
            <a:r>
              <a:rPr lang="en-US" sz="1800" dirty="0" smtClean="0"/>
              <a:t> </a:t>
            </a:r>
            <a:r>
              <a:rPr lang="en-US" sz="1800" dirty="0" err="1" smtClean="0"/>
              <a:t>hạn</a:t>
            </a:r>
            <a:r>
              <a:rPr lang="en-US" sz="1800" dirty="0" smtClean="0"/>
              <a:t> </a:t>
            </a:r>
            <a:r>
              <a:rPr lang="en-US" sz="1800" dirty="0" err="1" smtClean="0"/>
              <a:t>chế</a:t>
            </a:r>
            <a:r>
              <a:rPr lang="en-US" sz="1800" dirty="0" smtClean="0"/>
              <a:t>  </a:t>
            </a:r>
            <a:endParaRPr lang="en-US" sz="1800" dirty="0" smtClean="0"/>
          </a:p>
          <a:p>
            <a:pPr marL="0" indent="0">
              <a:buNone/>
            </a:pPr>
            <a:r>
              <a:rPr lang="en-US" sz="1800" dirty="0" smtClean="0"/>
              <a:t>4. </a:t>
            </a:r>
            <a:r>
              <a:rPr lang="en-US" sz="1800" dirty="0" err="1" smtClean="0"/>
              <a:t>Phân</a:t>
            </a:r>
            <a:r>
              <a:rPr lang="en-US" sz="1800" dirty="0" smtClean="0"/>
              <a:t> </a:t>
            </a:r>
            <a:r>
              <a:rPr lang="en-US" sz="1800" dirty="0" err="1" smtClean="0"/>
              <a:t>công</a:t>
            </a:r>
            <a:r>
              <a:rPr lang="en-US" sz="1800" dirty="0" smtClean="0"/>
              <a:t> :- </a:t>
            </a:r>
            <a:r>
              <a:rPr lang="en-US" sz="1800" dirty="0" err="1" smtClean="0"/>
              <a:t>Tổ</a:t>
            </a:r>
            <a:r>
              <a:rPr lang="en-US" sz="1800" dirty="0" smtClean="0"/>
              <a:t> </a:t>
            </a:r>
            <a:r>
              <a:rPr lang="en-US" sz="1800" dirty="0" err="1" smtClean="0"/>
              <a:t>trưởng</a:t>
            </a:r>
            <a:r>
              <a:rPr lang="en-US" sz="1800" dirty="0" smtClean="0"/>
              <a:t> </a:t>
            </a:r>
            <a:r>
              <a:rPr lang="en-US" sz="1800" dirty="0" err="1" smtClean="0"/>
              <a:t>ghi</a:t>
            </a:r>
            <a:r>
              <a:rPr lang="en-US" sz="1800" dirty="0" smtClean="0"/>
              <a:t> </a:t>
            </a:r>
            <a:r>
              <a:rPr lang="en-US" sz="1800" dirty="0" err="1" smtClean="0"/>
              <a:t>chép</a:t>
            </a:r>
            <a:r>
              <a:rPr lang="en-US" sz="1800" dirty="0" smtClean="0"/>
              <a:t> </a:t>
            </a:r>
            <a:r>
              <a:rPr lang="en-US" sz="1800" dirty="0" err="1" smtClean="0"/>
              <a:t>thống</a:t>
            </a:r>
            <a:r>
              <a:rPr lang="en-US" sz="1800" dirty="0" smtClean="0"/>
              <a:t> </a:t>
            </a:r>
            <a:r>
              <a:rPr lang="en-US" sz="1800" dirty="0" err="1" smtClean="0"/>
              <a:t>kê</a:t>
            </a:r>
            <a:endParaRPr lang="en-US" sz="1800" dirty="0" smtClean="0"/>
          </a:p>
          <a:p>
            <a:pPr marL="0" indent="0">
              <a:buNone/>
            </a:pPr>
            <a:r>
              <a:rPr lang="en-US" sz="1800" dirty="0"/>
              <a:t> </a:t>
            </a:r>
            <a:r>
              <a:rPr lang="en-US" sz="1800" dirty="0" smtClean="0"/>
              <a:t>                         -</a:t>
            </a:r>
            <a:r>
              <a:rPr lang="en-US" sz="1800" dirty="0" err="1" smtClean="0"/>
              <a:t>Tổ</a:t>
            </a:r>
            <a:r>
              <a:rPr lang="en-US" sz="1800" dirty="0" smtClean="0"/>
              <a:t> 1+2: </a:t>
            </a:r>
            <a:r>
              <a:rPr lang="en-US" sz="1800" dirty="0" err="1" smtClean="0"/>
              <a:t>phân</a:t>
            </a:r>
            <a:r>
              <a:rPr lang="en-US" sz="1800" dirty="0" smtClean="0"/>
              <a:t> </a:t>
            </a:r>
            <a:r>
              <a:rPr lang="en-US" sz="1800" dirty="0" err="1" smtClean="0"/>
              <a:t>loại</a:t>
            </a:r>
            <a:r>
              <a:rPr lang="en-US" sz="1800" dirty="0" smtClean="0"/>
              <a:t> . </a:t>
            </a:r>
            <a:r>
              <a:rPr lang="en-US" sz="1800" dirty="0" err="1" smtClean="0"/>
              <a:t>Tổ</a:t>
            </a:r>
            <a:r>
              <a:rPr lang="en-US" sz="1800" dirty="0" smtClean="0"/>
              <a:t> 3+4: </a:t>
            </a:r>
            <a:r>
              <a:rPr lang="en-US" sz="1800" dirty="0" err="1" smtClean="0"/>
              <a:t>đóng</a:t>
            </a:r>
            <a:r>
              <a:rPr lang="en-US" sz="1800" dirty="0" smtClean="0"/>
              <a:t> </a:t>
            </a:r>
            <a:r>
              <a:rPr lang="en-US" sz="1800" dirty="0" err="1" smtClean="0"/>
              <a:t>gói</a:t>
            </a:r>
            <a:r>
              <a:rPr lang="en-US" sz="1800" dirty="0" smtClean="0"/>
              <a:t> , </a:t>
            </a:r>
            <a:r>
              <a:rPr lang="en-US" sz="1800" dirty="0" err="1" smtClean="0"/>
              <a:t>vận</a:t>
            </a:r>
            <a:r>
              <a:rPr lang="en-US" sz="1800" dirty="0" smtClean="0"/>
              <a:t> </a:t>
            </a:r>
            <a:r>
              <a:rPr lang="en-US" sz="1800" dirty="0" err="1" smtClean="0"/>
              <a:t>chuyển</a:t>
            </a:r>
            <a:endParaRPr lang="en-US" sz="1800" dirty="0" smtClean="0"/>
          </a:p>
          <a:p>
            <a:pPr marL="0" indent="0">
              <a:buNone/>
            </a:pPr>
            <a:r>
              <a:rPr lang="en-US" sz="1800" dirty="0"/>
              <a:t> </a:t>
            </a:r>
            <a:r>
              <a:rPr lang="en-US" sz="1800" dirty="0" smtClean="0"/>
              <a:t>                                                                   </a:t>
            </a:r>
            <a:r>
              <a:rPr lang="en-US" sz="1800" dirty="0" err="1" smtClean="0"/>
              <a:t>Nhóm</a:t>
            </a:r>
            <a:r>
              <a:rPr lang="en-US" sz="1800" dirty="0" smtClean="0"/>
              <a:t> </a:t>
            </a:r>
            <a:r>
              <a:rPr lang="en-US" sz="1800" dirty="0" err="1" smtClean="0"/>
              <a:t>trưởng</a:t>
            </a:r>
            <a:endParaRPr lang="en-US" sz="1800" dirty="0" smtClean="0"/>
          </a:p>
          <a:p>
            <a:pPr marL="0" indent="0">
              <a:buNone/>
            </a:pPr>
            <a:endParaRPr lang="en-US"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1"/>
          <a:stretch>
            <a:fillRect/>
          </a:stretch>
        </p:blipFill>
        <p:spPr>
          <a:xfrm>
            <a:off x="-415090" y="4516059"/>
            <a:ext cx="13022179" cy="2592021"/>
          </a:xfrm>
          <a:prstGeom prst="rect">
            <a:avLst/>
          </a:prstGeom>
        </p:spPr>
      </p:pic>
      <p:pic>
        <p:nvPicPr>
          <p:cNvPr id="5" name="图片 6"/>
          <p:cNvPicPr>
            <a:picLocks noChangeAspect="1"/>
          </p:cNvPicPr>
          <p:nvPr/>
        </p:nvPicPr>
        <p:blipFill rotWithShape="1">
          <a:blip r:embed="rId2" cstate="print">
            <a:extLst>
              <a:ext uri="{28A0092B-C50C-407E-A947-70E740481C1C}">
                <a14:useLocalDpi xmlns:a14="http://schemas.microsoft.com/office/drawing/2010/main" val="0"/>
              </a:ext>
            </a:extLst>
          </a:blip>
          <a:srcRect l="8286" t="19089" r="8497" b="13915"/>
          <a:stretch>
            <a:fillRect/>
          </a:stretch>
        </p:blipFill>
        <p:spPr>
          <a:xfrm rot="20228094" flipH="1">
            <a:off x="-475282" y="157141"/>
            <a:ext cx="5260977" cy="3396507"/>
          </a:xfrm>
          <a:prstGeom prst="rect">
            <a:avLst/>
          </a:prstGeom>
        </p:spPr>
      </p:pic>
      <p:sp>
        <p:nvSpPr>
          <p:cNvPr id="6" name="TextBox 5"/>
          <p:cNvSpPr txBox="1"/>
          <p:nvPr/>
        </p:nvSpPr>
        <p:spPr>
          <a:xfrm rot="20116331">
            <a:off x="3597" y="917768"/>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rPr>
              <a:t> ý </a:t>
            </a:r>
            <a:endPar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WoodType-Demi" pitchFamily="18" charset="0"/>
              <a:ea typeface="WoodType-Demi" pitchFamily="18" charset="0"/>
              <a:cs typeface="WoodType-Demi" pitchFamily="18" charset="0"/>
            </a:endParaRPr>
          </a:p>
        </p:txBody>
      </p:sp>
      <p:pic>
        <p:nvPicPr>
          <p:cNvPr id="9" name="Picture 8"/>
          <p:cNvPicPr>
            <a:picLocks noChangeAspect="1"/>
          </p:cNvPicPr>
          <p:nvPr/>
        </p:nvPicPr>
        <p:blipFill>
          <a:blip r:embed="rId3"/>
          <a:stretch>
            <a:fillRect/>
          </a:stretch>
        </p:blipFill>
        <p:spPr>
          <a:xfrm>
            <a:off x="8850303" y="1678657"/>
            <a:ext cx="4054191" cy="4706520"/>
          </a:xfrm>
          <a:prstGeom prst="rect">
            <a:avLst/>
          </a:prstGeom>
        </p:spPr>
      </p:pic>
      <p:pic>
        <p:nvPicPr>
          <p:cNvPr id="10" name="Picture 9"/>
          <p:cNvPicPr>
            <a:picLocks noChangeAspect="1"/>
          </p:cNvPicPr>
          <p:nvPr/>
        </p:nvPicPr>
        <p:blipFill>
          <a:blip r:embed="rId4"/>
          <a:stretch>
            <a:fillRect/>
          </a:stretch>
        </p:blipFill>
        <p:spPr>
          <a:xfrm>
            <a:off x="3043716" y="955754"/>
            <a:ext cx="5867898" cy="452350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2"/>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4"/>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9"/>
          <a:stretch>
            <a:fillRect/>
          </a:stretch>
        </p:blipFill>
        <p:spPr>
          <a:xfrm>
            <a:off x="316128" y="1868066"/>
            <a:ext cx="9358171" cy="320677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Có thể là hình minh họ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505" y="93177"/>
            <a:ext cx="12191999" cy="6858000"/>
          </a:xfrm>
          <a:prstGeom prst="roundRect">
            <a:avLst/>
          </a:prstGeom>
          <a:solidFill>
            <a:srgbClr val="F2F2F2">
              <a:alpha val="50196"/>
            </a:srgbClr>
          </a:solidFill>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endParaRPr lang="en-US"/>
          </a:p>
        </p:txBody>
      </p:sp>
      <p:pic>
        <p:nvPicPr>
          <p:cNvPr id="4" name="Picture 2" descr="C:\Users\HP\Desktop\hinh ve ai (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954" y="822960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HP\Desktop\pngtree-school-student-cartoon-illustration-image_142361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4219" l="1563" r="89531"/>
                    </a14:imgEffect>
                  </a14:imgLayer>
                </a14:imgProps>
              </a:ext>
              <a:ext uri="{28A0092B-C50C-407E-A947-70E740481C1C}">
                <a14:useLocalDpi xmlns:a14="http://schemas.microsoft.com/office/drawing/2010/main" val="0"/>
              </a:ext>
            </a:extLst>
          </a:blip>
          <a:srcRect/>
          <a:stretch>
            <a:fillRect/>
          </a:stretch>
        </p:blipFill>
        <p:spPr bwMode="auto">
          <a:xfrm flipH="1">
            <a:off x="-1119352" y="1916212"/>
            <a:ext cx="5947708" cy="5310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29991" y="-268360"/>
            <a:ext cx="14135760" cy="3550653"/>
          </a:xfrm>
          <a:prstGeom prst="rect">
            <a:avLst/>
          </a:prstGeom>
        </p:spPr>
      </p:pic>
      <p:sp>
        <p:nvSpPr>
          <p:cNvPr id="13" name="Rectangle 12"/>
          <p:cNvSpPr/>
          <p:nvPr/>
        </p:nvSpPr>
        <p:spPr>
          <a:xfrm rot="21321174">
            <a:off x="3095056" y="537471"/>
            <a:ext cx="884042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Hỏi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quanh</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tên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trường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cơ</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mọi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người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đang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tập</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công</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tác</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ghi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cs typeface="Calibri" panose="020F0502020204030204" pitchFamily="34" charset="0"/>
              </a:rPr>
              <a:t>lại</a:t>
            </a:r>
            <a:r>
              <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118330" y="2758320"/>
            <a:ext cx="5639119" cy="3672682"/>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3"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6"/>
          <a:stretch>
            <a:fillRect/>
          </a:stretch>
        </p:blipFill>
        <p:spPr>
          <a:xfrm>
            <a:off x="-139322" y="5402169"/>
            <a:ext cx="12162574" cy="1562906"/>
          </a:xfrm>
          <a:prstGeom prst="rect">
            <a:avLst/>
          </a:prstGeom>
        </p:spPr>
      </p:pic>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1">
              <a:extLst>
                <a:ext uri="{96DAC541-7B7A-43D3-8B79-37D633B846F1}">
                  <asvg:svgBlip xmlns:asvg="http://schemas.microsoft.com/office/drawing/2016/SVG/main" r:embed="rId2"/>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1">
              <a:extLst>
                <a:ext uri="{96DAC541-7B7A-43D3-8B79-37D633B846F1}">
                  <asvg:svgBlip xmlns:asvg="http://schemas.microsoft.com/office/drawing/2016/SVG/main" r:embed="rId2"/>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1">
              <a:extLst>
                <a:ext uri="{96DAC541-7B7A-43D3-8B79-37D633B846F1}">
                  <asvg:svgBlip xmlns:asvg="http://schemas.microsoft.com/office/drawing/2016/SVG/main" r:embed="rId2"/>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1">
              <a:extLst>
                <a:ext uri="{96DAC541-7B7A-43D3-8B79-37D633B846F1}">
                  <asvg:svgBlip xmlns:asvg="http://schemas.microsoft.com/office/drawing/2016/SVG/main" r:embed="rId2"/>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Architecture" panose="020B0500000000000000" pitchFamily="34"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746043"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217326"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295874" cy="1795590"/>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255"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1"/>
          <p:cNvPicPr>
            <a:picLocks noChangeAspect="1"/>
          </p:cNvPicPr>
          <p:nvPr/>
        </p:nvPicPr>
        <p:blipFill>
          <a:blip r:embed="rId1">
            <a:extLst>
              <a:ext uri="{BEBA8EAE-BF5A-486C-A8C5-ECC9F3942E4B}">
                <a14:imgProps xmlns:a14="http://schemas.microsoft.com/office/drawing/2010/main">
                  <a14:imgLayer r:embed="rId2">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3">
              <a:extLst>
                <a:ext uri="{96DAC541-7B7A-43D3-8B79-37D633B846F1}">
                  <asvg:svgBlip xmlns:asvg="http://schemas.microsoft.com/office/drawing/2016/SVG/main" r:embed="rId4"/>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3">
              <a:extLst>
                <a:ext uri="{96DAC541-7B7A-43D3-8B79-37D633B846F1}">
                  <asvg:svgBlip xmlns:asvg="http://schemas.microsoft.com/office/drawing/2016/SVG/main" r:embed="rId4"/>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white"/>
                </a:solidFill>
                <a:effectLst/>
                <a:uLnTx/>
                <a:uFillTx/>
                <a:latin typeface=".VnArabia" panose="020B7200000000000000" pitchFamily="34" charset="0"/>
                <a:ea typeface="+mn-ea"/>
                <a:cs typeface="+mn-cs"/>
              </a:rPr>
              <a:t>Măng</a:t>
            </a:r>
            <a:r>
              <a:rPr kumimoji="0" lang="en-US" sz="1800" b="0" i="0" u="none" strike="noStrike" kern="1200" cap="none" spc="0" normalizeH="0" baseline="0" noProof="0" dirty="0">
                <a:ln>
                  <a:noFill/>
                </a:ln>
                <a:solidFill>
                  <a:prstClr val="white"/>
                </a:solidFill>
                <a:effectLst/>
                <a:uLnTx/>
                <a:uFillTx/>
                <a:latin typeface=".VnArabia" panose="020B7200000000000000" pitchFamily="34" charset="0"/>
                <a:ea typeface="+mn-ea"/>
                <a:cs typeface="+mn-cs"/>
              </a:rPr>
              <a:t> non</a:t>
            </a:r>
            <a:endParaRPr kumimoji="0" lang="en-US" sz="1800" b="0" i="0" u="none" strike="noStrike" kern="1200" cap="none" spc="0" normalizeH="0" baseline="0" noProof="0" dirty="0">
              <a:ln>
                <a:noFill/>
              </a:ln>
              <a:solidFill>
                <a:prstClr val="white"/>
              </a:solidFill>
              <a:effectLst/>
              <a:uLnTx/>
              <a:uFillTx/>
              <a:latin typeface=".VnArabia" panose="020B7200000000000000" pitchFamily="34" charset="0"/>
              <a:ea typeface="+mn-ea"/>
              <a:cs typeface="+mn-cs"/>
            </a:endParaRPr>
          </a:p>
        </p:txBody>
      </p:sp>
      <p:sp>
        <p:nvSpPr>
          <p:cNvPr id="7" name="任意多边形: 形状 2"/>
          <p:cNvSpPr/>
          <p:nvPr/>
        </p:nvSpPr>
        <p:spPr>
          <a:xfrm>
            <a:off x="4794716" y="1907616"/>
            <a:ext cx="7397284" cy="3983314"/>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777799" y="748876"/>
            <a:ext cx="4457947" cy="1938992"/>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Trình</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bày</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cách</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viết</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báo</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cáo</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thảo</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luận</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 </a:t>
            </a:r>
            <a:r>
              <a:rPr kumimoji="0" lang="en-US" sz="4000" b="1" i="0" u="none" strike="noStrike" kern="1200" cap="none" spc="0" normalizeH="0" baseline="0" noProof="0" dirty="0" err="1">
                <a:solidFill>
                  <a:srgbClr val="C00000"/>
                </a:solidFill>
                <a:effectLst/>
                <a:uLnTx/>
                <a:uFillTx/>
                <a:latin typeface="#9Slide03 AllRoundGothic" panose="020B0703020202020104" pitchFamily="34" charset="-93"/>
                <a:ea typeface="+mn-ea"/>
                <a:cs typeface="#9Slide03 Arima Madurai Black" panose="00000A00000000000000" pitchFamily="2" charset="0"/>
              </a:rPr>
              <a:t>nhóm</a:t>
            </a:r>
            <a:r>
              <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rPr>
              <a:t>?</a:t>
            </a:r>
            <a:endParaRPr kumimoji="0" lang="en-US" sz="4000" b="1" i="0" u="none" strike="noStrike" kern="1200" cap="none" spc="0" normalizeH="0" baseline="0" noProof="0" dirty="0">
              <a:solidFill>
                <a:srgbClr val="C00000"/>
              </a:solidFill>
              <a:effectLst/>
              <a:uLnTx/>
              <a:uFillTx/>
              <a:latin typeface="#9Slide03 AllRoundGothic" panose="020B0703020202020104" pitchFamily="34" charset="-93"/>
              <a:ea typeface="+mn-ea"/>
              <a:cs typeface="#9Slide03 Arima Madurai Black" panose="00000A00000000000000" pitchFamily="2" charset="0"/>
            </a:endParaRPr>
          </a:p>
        </p:txBody>
      </p:sp>
      <p:sp>
        <p:nvSpPr>
          <p:cNvPr id="11" name="Rectangle 10"/>
          <p:cNvSpPr/>
          <p:nvPr/>
        </p:nvSpPr>
        <p:spPr>
          <a:xfrm>
            <a:off x="5253476" y="2258217"/>
            <a:ext cx="6537961" cy="36009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đầu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Quốc</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hiệu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nhận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sz="3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kí</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họ</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báo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8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cáo</a:t>
            </a:r>
            <a:r>
              <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38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4" descr="C:\Users\HP\Desktop\trờ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3760" y="-302306"/>
            <a:ext cx="1585357" cy="158535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2"/>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4"/>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9"/>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1"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2"/>
          <a:stretch>
            <a:fillRect/>
          </a:stretch>
        </p:blipFill>
        <p:spPr>
          <a:xfrm>
            <a:off x="1332810" y="517923"/>
            <a:ext cx="10231611" cy="5910956"/>
          </a:xfrm>
          <a:prstGeom prst="rect">
            <a:avLst/>
          </a:prstGeom>
        </p:spPr>
      </p:pic>
      <p:pic>
        <p:nvPicPr>
          <p:cNvPr id="4" name="Google Shape;101;p2"/>
          <p:cNvPicPr preferRelativeResize="0"/>
          <p:nvPr/>
        </p:nvPicPr>
        <p:blipFill rotWithShape="1">
          <a:blip r:embed="rId3"/>
          <a:srcRect t="23464" r="71083" b="46860"/>
          <a:stretch>
            <a:fillRect/>
          </a:stretch>
        </p:blipFill>
        <p:spPr>
          <a:xfrm>
            <a:off x="8969318" y="-137704"/>
            <a:ext cx="3406282" cy="3495660"/>
          </a:xfrm>
          <a:prstGeom prst="rect">
            <a:avLst/>
          </a:prstGeom>
          <a:noFill/>
          <a:ln>
            <a:noFill/>
          </a:ln>
        </p:spPr>
      </p:pic>
      <p:grpSp>
        <p:nvGrpSpPr>
          <p:cNvPr id="5" name="Group 2"/>
          <p:cNvGrpSpPr>
            <a:grpSpLocks noChangeAspect="1"/>
          </p:cNvGrpSpPr>
          <p:nvPr/>
        </p:nvGrpSpPr>
        <p:grpSpPr>
          <a:xfrm rot="139861">
            <a:off x="4244778" y="113334"/>
            <a:ext cx="2914589" cy="1347201"/>
            <a:chOff x="31755" y="-81945"/>
            <a:chExt cx="1844040" cy="2447955"/>
          </a:xfrm>
        </p:grpSpPr>
        <p:sp>
          <p:nvSpPr>
            <p:cNvPr id="6" name="Freeform 3"/>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sp>
        <p:sp>
          <p:nvSpPr>
            <p:cNvPr id="7" name="Freeform 4"/>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sp>
      </p:grpSp>
      <p:pic>
        <p:nvPicPr>
          <p:cNvPr id="12" name="Google Shape;206;p14"/>
          <p:cNvPicPr preferRelativeResize="0"/>
          <p:nvPr/>
        </p:nvPicPr>
        <p:blipFill rotWithShape="1">
          <a:blip r:embed="rId5"/>
          <a:srcRect/>
          <a:stretch>
            <a:fillRect/>
          </a:stretch>
        </p:blipFill>
        <p:spPr>
          <a:xfrm>
            <a:off x="8585293" y="5320344"/>
            <a:ext cx="3790307" cy="1611239"/>
          </a:xfrm>
          <a:prstGeom prst="rect">
            <a:avLst/>
          </a:prstGeom>
          <a:noFill/>
          <a:ln>
            <a:noFill/>
          </a:ln>
        </p:spPr>
      </p:pic>
      <p:pic>
        <p:nvPicPr>
          <p:cNvPr id="15" name="Picture 14"/>
          <p:cNvPicPr>
            <a:picLocks noChangeAspect="1"/>
          </p:cNvPicPr>
          <p:nvPr/>
        </p:nvPicPr>
        <p:blipFill>
          <a:blip r:embed="rId6"/>
          <a:stretch>
            <a:fillRect/>
          </a:stretch>
        </p:blipFill>
        <p:spPr>
          <a:xfrm>
            <a:off x="-1464022" y="2331720"/>
            <a:ext cx="4651094" cy="4890898"/>
          </a:xfrm>
          <a:prstGeom prst="rect">
            <a:avLst/>
          </a:prstGeom>
        </p:spPr>
      </p:pic>
      <p:sp>
        <p:nvSpPr>
          <p:cNvPr id="16" name="TextBox 15"/>
          <p:cNvSpPr txBox="1"/>
          <p:nvPr/>
        </p:nvSpPr>
        <p:spPr>
          <a:xfrm>
            <a:off x="2017143" y="1904024"/>
            <a:ext cx="94014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thảo</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luận</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nhóm</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chủ</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đề</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dưới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đây</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quyên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sách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báo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tặng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hợp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khăn</a:t>
            </a:r>
            <a:endPar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Chủ</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đề</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a:t>
            </a:r>
            <a:r>
              <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r>
              <a:rPr kumimoji="0" lang="en-US" sz="36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trí</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chuẩn</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bị</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ngày</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biệt</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A5300"/>
                </a:solidFill>
                <a:effectLst/>
                <a:uLnTx/>
                <a:uFillTx/>
                <a:latin typeface="Cambria" panose="02040503050406030204" pitchFamily="18" charset="0"/>
                <a:ea typeface="Cambria" panose="02040503050406030204" pitchFamily="18" charset="0"/>
                <a:cs typeface="+mn-cs"/>
              </a:rPr>
              <a:t>trường</a:t>
            </a:r>
            <a:endParaRPr kumimoji="0" lang="vi-VN" sz="3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36015 -0.08889 L -0.23217 0.00996 " pathEditMode="relative" rAng="0" ptsTypes="AA">
                                      <p:cBhvr>
                                        <p:cTn id="11" dur="2000" fill="hold"/>
                                        <p:tgtEl>
                                          <p:spTgt spid="12"/>
                                        </p:tgtEl>
                                        <p:attrNameLst>
                                          <p:attrName>ppt_x</p:attrName>
                                          <p:attrName>ppt_y</p:attrName>
                                        </p:attrNameLst>
                                      </p:cBhvr>
                                      <p:rCtr x="-29622" y="4931"/>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2"/>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7962891">
            <a:off x="7407844" y="1297108"/>
            <a:ext cx="2242364" cy="1711528"/>
          </a:xfrm>
          <a:prstGeom prst="rect">
            <a:avLst/>
          </a:prstGeom>
        </p:spPr>
      </p:pic>
      <p:pic>
        <p:nvPicPr>
          <p:cNvPr id="13" name="Google Shape;230;p17"/>
          <p:cNvPicPr preferRelativeResize="0"/>
          <p:nvPr/>
        </p:nvPicPr>
        <p:blipFill rotWithShape="1">
          <a:blip r:embed="rId4"/>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9"/>
          <a:stretch>
            <a:fillRect/>
          </a:stretch>
        </p:blipFill>
        <p:spPr>
          <a:xfrm>
            <a:off x="657527" y="748588"/>
            <a:ext cx="8346147" cy="50357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4" cstate="print"/>
          <a:stretch>
            <a:fillRect/>
          </a:stretch>
        </p:blipFill>
        <p:spPr>
          <a:xfrm>
            <a:off x="249381" y="6391564"/>
            <a:ext cx="332510" cy="466436"/>
          </a:xfrm>
          <a:prstGeom prst="rect">
            <a:avLst/>
          </a:prstGeom>
        </p:spPr>
      </p:pic>
      <p:pic>
        <p:nvPicPr>
          <p:cNvPr id="16" name="object 11"/>
          <p:cNvPicPr/>
          <p:nvPr/>
        </p:nvPicPr>
        <p:blipFill>
          <a:blip r:embed="rId5" cstate="print"/>
          <a:stretch>
            <a:fillRect/>
          </a:stretch>
        </p:blipFill>
        <p:spPr>
          <a:xfrm>
            <a:off x="9296483" y="3005557"/>
            <a:ext cx="135868" cy="122459"/>
          </a:xfrm>
          <a:prstGeom prst="rect">
            <a:avLst/>
          </a:prstGeom>
        </p:spPr>
      </p:pic>
      <p:pic>
        <p:nvPicPr>
          <p:cNvPr id="17" name="object 12"/>
          <p:cNvPicPr/>
          <p:nvPr/>
        </p:nvPicPr>
        <p:blipFill>
          <a:blip r:embed="rId6" cstate="print"/>
          <a:stretch>
            <a:fillRect/>
          </a:stretch>
        </p:blipFill>
        <p:spPr>
          <a:xfrm>
            <a:off x="10361940" y="2844800"/>
            <a:ext cx="92206" cy="127121"/>
          </a:xfrm>
          <a:prstGeom prst="rect">
            <a:avLst/>
          </a:prstGeom>
        </p:spPr>
      </p:pic>
      <p:pic>
        <p:nvPicPr>
          <p:cNvPr id="24" name="Picture 23"/>
          <p:cNvPicPr>
            <a:picLocks noChangeAspect="1"/>
          </p:cNvPicPr>
          <p:nvPr/>
        </p:nvPicPr>
        <p:blipFill>
          <a:blip r:embed="rId7"/>
          <a:stretch>
            <a:fillRect/>
          </a:stretch>
        </p:blipFill>
        <p:spPr>
          <a:xfrm>
            <a:off x="415636" y="1045010"/>
            <a:ext cx="12075313" cy="5452184"/>
          </a:xfrm>
          <a:prstGeom prst="rect">
            <a:avLst/>
          </a:prstGeom>
        </p:spPr>
      </p:pic>
      <p:pic>
        <p:nvPicPr>
          <p:cNvPr id="20"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p:cNvGrpSpPr/>
          <p:nvPr/>
        </p:nvGrpSpPr>
        <p:grpSpPr>
          <a:xfrm>
            <a:off x="-1747812" y="5654196"/>
            <a:ext cx="14502335" cy="1439832"/>
            <a:chOff x="-306853" y="5418637"/>
            <a:chExt cx="14502335" cy="1439832"/>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18" name="object 13"/>
          <p:cNvPicPr/>
          <p:nvPr/>
        </p:nvPicPr>
        <p:blipFill>
          <a:blip r:embed="rId9" cstate="print"/>
          <a:stretch>
            <a:fillRect/>
          </a:stretch>
        </p:blipFill>
        <p:spPr>
          <a:xfrm>
            <a:off x="116687" y="89494"/>
            <a:ext cx="2770803" cy="1907126"/>
          </a:xfrm>
          <a:prstGeom prst="rect">
            <a:avLst/>
          </a:prstGeom>
        </p:spPr>
      </p:pic>
      <p:pic>
        <p:nvPicPr>
          <p:cNvPr id="25" name="Picture 2" descr="実は自分が苦手な内容の方が教えやすい・・？"/>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4599" y="1432380"/>
            <a:ext cx="3984409" cy="40461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Shape, circle&#10;&#10;Description automatically generate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5069" y="1311838"/>
            <a:ext cx="4089527" cy="4089527"/>
          </a:xfrm>
          <a:prstGeom prst="rect">
            <a:avLst/>
          </a:prstGeom>
        </p:spPr>
      </p:pic>
      <p:pic>
        <p:nvPicPr>
          <p:cNvPr id="27" name="图片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8289" y="-724607"/>
            <a:ext cx="4705356" cy="4705356"/>
          </a:xfrm>
          <a:prstGeom prst="rect">
            <a:avLst/>
          </a:prstGeom>
        </p:spPr>
      </p:pic>
      <p:pic>
        <p:nvPicPr>
          <p:cNvPr id="29" name="Picture 28"/>
          <p:cNvPicPr>
            <a:picLocks noChangeAspect="1"/>
          </p:cNvPicPr>
          <p:nvPr/>
        </p:nvPicPr>
        <p:blipFill>
          <a:blip r:embed="rId13"/>
          <a:stretch>
            <a:fillRect/>
          </a:stretch>
        </p:blipFill>
        <p:spPr>
          <a:xfrm>
            <a:off x="1946024" y="2367168"/>
            <a:ext cx="4852837" cy="25178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 presetClass="entr" presetSubtype="4" fill="hold" nodeType="afterEffect" p14:presetBounceEnd="50000">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14:bounceEnd="50000">
                                          <p:cBhvr additive="base">
                                            <p:cTn id="32"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4"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4" name="uỷn.wav"/>
                                            </p:tgtEl>
                                          </p:cMediaNode>
                                        </p:audio>
                                      </p:sub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4268776" y="5039063"/>
            <a:ext cx="5285092" cy="1782704"/>
          </a:xfrm>
          <a:prstGeom prst="rect">
            <a:avLst/>
          </a:prstGeom>
        </p:spPr>
      </p:pic>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7895" b="91627" l="3171" r="98415">
                        <a14:foregroundMark x1="21707" y1="57895" x2="21707" y2="57895"/>
                        <a14:foregroundMark x1="45854" y1="63876" x2="45854" y2="63876"/>
                        <a14:foregroundMark x1="55732" y1="50478" x2="55732" y2="50478"/>
                        <a14:foregroundMark x1="90244" y1="71770" x2="90244" y2="71770"/>
                        <a14:foregroundMark x1="89268" y1="84450" x2="89268" y2="84450"/>
                        <a14:foregroundMark x1="80244" y1="88038" x2="80244" y2="88038"/>
                        <a14:foregroundMark x1="68293" y1="89952" x2="68293" y2="89952"/>
                        <a14:foregroundMark x1="50732" y1="89713" x2="50732" y2="89713"/>
                        <a14:foregroundMark x1="44634" y1="89474" x2="44634" y2="89474"/>
                        <a14:foregroundMark x1="40976" y1="87560" x2="40976" y2="87560"/>
                        <a14:foregroundMark x1="33171" y1="83493" x2="33171" y2="83493"/>
                        <a14:foregroundMark x1="20610" y1="87081" x2="20610" y2="87081"/>
                        <a14:foregroundMark x1="17073" y1="88756" x2="15488" y2="87560"/>
                        <a14:foregroundMark x1="10488" y1="77990" x2="9878" y2="77512"/>
                        <a14:foregroundMark x1="4878" y1="75837" x2="4878" y2="75837"/>
                        <a14:foregroundMark x1="7927" y1="59569" x2="7927" y2="59569"/>
                        <a14:foregroundMark x1="9268" y1="48804" x2="9268" y2="48804"/>
                        <a14:foregroundMark x1="16098" y1="51675" x2="16341" y2="52632"/>
                        <a14:foregroundMark x1="23537" y1="57177" x2="23537" y2="57177"/>
                        <a14:foregroundMark x1="29878" y1="54545" x2="37683" y2="51914"/>
                        <a14:foregroundMark x1="55244" y1="43541" x2="58780" y2="42584"/>
                        <a14:foregroundMark x1="58659" y1="51914" x2="56341" y2="59091"/>
                        <a14:foregroundMark x1="57683" y1="60048" x2="64634" y2="58134"/>
                        <a14:foregroundMark x1="73537" y1="52871" x2="74878" y2="51675"/>
                        <a14:foregroundMark x1="77073" y1="49043" x2="83537" y2="48804"/>
                        <a14:foregroundMark x1="85000" y1="48804" x2="85610" y2="48804"/>
                        <a14:foregroundMark x1="86220" y1="51196" x2="88293" y2="55981"/>
                        <a14:foregroundMark x1="88902" y1="56459" x2="90122" y2="59091"/>
                        <a14:foregroundMark x1="91951" y1="63158" x2="91951" y2="63158"/>
                        <a14:foregroundMark x1="94878" y1="70096" x2="94878" y2="70096"/>
                        <a14:foregroundMark x1="95000" y1="70096" x2="95000" y2="70096"/>
                        <a14:foregroundMark x1="95366" y1="70096" x2="95488" y2="71053"/>
                        <a14:foregroundMark x1="94390" y1="78469" x2="93171" y2="78947"/>
                        <a14:foregroundMark x1="88415" y1="79426" x2="85244" y2="79426"/>
                        <a14:foregroundMark x1="75122" y1="75598" x2="72439" y2="75598"/>
                        <a14:foregroundMark x1="64268" y1="72488" x2="32927" y2="81818"/>
                        <a14:foregroundMark x1="32927" y1="81818" x2="13049" y2="70096"/>
                        <a14:foregroundMark x1="13049" y1="70096" x2="35976" y2="66746"/>
                        <a14:foregroundMark x1="35976" y1="66746" x2="44878" y2="69139"/>
                        <a14:foregroundMark x1="75122" y1="55981" x2="80366" y2="72727"/>
                        <a14:foregroundMark x1="80366" y1="72727" x2="78780" y2="58852"/>
                        <a14:foregroundMark x1="93914" y1="80727" x2="95000" y2="82297"/>
                        <a14:foregroundMark x1="78780" y1="58852" x2="93755" y2="80497"/>
                        <a14:foregroundMark x1="95000" y1="82297" x2="89878" y2="57177"/>
                        <a14:foregroundMark x1="89878" y1="57177" x2="87073" y2="59569"/>
                        <a14:foregroundMark x1="78537" y1="74880" x2="79268" y2="78947"/>
                        <a14:foregroundMark x1="78415" y1="87560" x2="78415" y2="87560"/>
                        <a14:foregroundMark x1="70488" y1="85646" x2="70488" y2="85646"/>
                        <a14:foregroundMark x1="85244" y1="92105" x2="85244" y2="92105"/>
                        <a14:foregroundMark x1="94756" y1="80861" x2="94756" y2="80861"/>
                        <a14:foregroundMark x1="96829" y1="71053" x2="96829" y2="71053"/>
                        <a14:foregroundMark x1="98415" y1="71053" x2="98415" y2="71053"/>
                        <a14:foregroundMark x1="19146" y1="70574" x2="19146" y2="70574"/>
                        <a14:foregroundMark x1="12805" y1="59091" x2="12805" y2="59091"/>
                        <a14:foregroundMark x1="10976" y1="52871" x2="10976" y2="52871"/>
                        <a14:foregroundMark x1="9268" y1="46890" x2="9268" y2="46890"/>
                        <a14:foregroundMark x1="6220" y1="67943" x2="6220" y2="67943"/>
                        <a14:foregroundMark x1="3659" y1="69139" x2="3659" y2="69139"/>
                        <a14:foregroundMark x1="5366" y1="75120" x2="5244" y2="73684"/>
                        <a14:foregroundMark x1="4390" y1="77751" x2="4390" y2="77751"/>
                        <a14:foregroundMark x1="3780" y1="80622" x2="3780" y2="80622"/>
                        <a14:foregroundMark x1="3293" y1="85885" x2="3293" y2="85885"/>
                        <a14:foregroundMark x1="6829" y1="85167" x2="6829" y2="85167"/>
                        <a14:foregroundMark x1="10244" y1="83732" x2="10854" y2="83732"/>
                        <a14:foregroundMark x1="10244" y1="83732" x2="10244" y2="83732"/>
                        <a14:foregroundMark x1="4390" y1="55024" x2="4390" y2="55024"/>
                        <a14:foregroundMark x1="3171" y1="61722" x2="3171" y2="61722"/>
                        <a14:foregroundMark x1="35976" y1="11244" x2="35976" y2="11244"/>
                        <a14:foregroundMark x1="43415" y1="8134" x2="43415" y2="8134"/>
                        <a14:foregroundMark x1="57683" y1="10526" x2="57683" y2="10526"/>
                        <a14:foregroundMark x1="57683" y1="7895" x2="57683" y2="7895"/>
                        <a14:backgroundMark x1="4268" y1="82057" x2="4268" y2="82057"/>
                        <a14:backgroundMark x1="1829" y1="55024" x2="1829" y2="55024"/>
                        <a14:backgroundMark x1="610" y1="61483" x2="610" y2="61483"/>
                        <a14:backgroundMark x1="3171" y1="61483" x2="3171" y2="61483"/>
                        <a14:backgroundMark x1="854" y1="79426" x2="854" y2="79426"/>
                        <a14:backgroundMark x1="3902" y1="85885" x2="3902" y2="85885"/>
                        <a14:backgroundMark x1="5732" y1="86603" x2="5732" y2="86603"/>
                        <a14:backgroundMark x1="854" y1="67943" x2="854" y2="67943"/>
                        <a14:backgroundMark x1="97317" y1="53110" x2="97317" y2="53110"/>
                        <a14:backgroundMark x1="99268" y1="60526" x2="99268" y2="60526"/>
                        <a14:backgroundMark x1="98293" y1="83732" x2="98293" y2="83732"/>
                        <a14:backgroundMark x1="90854" y1="85646" x2="92317" y2="85646"/>
                        <a14:backgroundMark x1="98415" y1="79665" x2="98415" y2="79665"/>
                        <a14:backgroundMark x1="99756" y1="66029" x2="99756" y2="66029"/>
                        <a14:backgroundMark x1="98780" y1="72010" x2="98780" y2="72010"/>
                        <a14:backgroundMark x1="732" y1="71770" x2="732" y2="74163"/>
                        <a14:backgroundMark x1="4146" y1="87560" x2="4146" y2="87560"/>
                      </a14:backgroundRemoval>
                    </a14:imgEffect>
                  </a14:imgLayer>
                </a14:imgProps>
              </a:ext>
              <a:ext uri="{28A0092B-C50C-407E-A947-70E740481C1C}">
                <a14:useLocalDpi xmlns:a14="http://schemas.microsoft.com/office/drawing/2010/main" val="0"/>
              </a:ext>
            </a:extLst>
          </a:blip>
          <a:stretch>
            <a:fillRect/>
          </a:stretch>
        </p:blipFill>
        <p:spPr>
          <a:xfrm flipV="1">
            <a:off x="4495273" y="-294249"/>
            <a:ext cx="8235499" cy="2394604"/>
          </a:xfrm>
          <a:prstGeom prst="rect">
            <a:avLst/>
          </a:prstGeom>
        </p:spPr>
      </p:pic>
      <p:pic>
        <p:nvPicPr>
          <p:cNvPr id="14" name="object 19"/>
          <p:cNvPicPr/>
          <p:nvPr/>
        </p:nvPicPr>
        <p:blipFill>
          <a:blip r:embed="rId4" cstate="print"/>
          <a:stretch>
            <a:fillRect/>
          </a:stretch>
        </p:blipFill>
        <p:spPr>
          <a:xfrm>
            <a:off x="249381" y="6391564"/>
            <a:ext cx="332510" cy="466436"/>
          </a:xfrm>
          <a:prstGeom prst="rect">
            <a:avLst/>
          </a:prstGeom>
        </p:spPr>
      </p:pic>
      <p:pic>
        <p:nvPicPr>
          <p:cNvPr id="16" name="object 11"/>
          <p:cNvPicPr/>
          <p:nvPr/>
        </p:nvPicPr>
        <p:blipFill>
          <a:blip r:embed="rId5" cstate="print"/>
          <a:stretch>
            <a:fillRect/>
          </a:stretch>
        </p:blipFill>
        <p:spPr>
          <a:xfrm>
            <a:off x="9296483" y="3005557"/>
            <a:ext cx="135868" cy="122459"/>
          </a:xfrm>
          <a:prstGeom prst="rect">
            <a:avLst/>
          </a:prstGeom>
        </p:spPr>
      </p:pic>
      <p:pic>
        <p:nvPicPr>
          <p:cNvPr id="17" name="object 12"/>
          <p:cNvPicPr/>
          <p:nvPr/>
        </p:nvPicPr>
        <p:blipFill>
          <a:blip r:embed="rId6" cstate="print"/>
          <a:stretch>
            <a:fillRect/>
          </a:stretch>
        </p:blipFill>
        <p:spPr>
          <a:xfrm>
            <a:off x="10361940" y="2844800"/>
            <a:ext cx="92206" cy="127121"/>
          </a:xfrm>
          <a:prstGeom prst="rect">
            <a:avLst/>
          </a:prstGeom>
        </p:spPr>
      </p:pic>
      <p:pic>
        <p:nvPicPr>
          <p:cNvPr id="24" name="Picture 23"/>
          <p:cNvPicPr>
            <a:picLocks noChangeAspect="1"/>
          </p:cNvPicPr>
          <p:nvPr/>
        </p:nvPicPr>
        <p:blipFill>
          <a:blip r:embed="rId7"/>
          <a:stretch>
            <a:fillRect/>
          </a:stretch>
        </p:blipFill>
        <p:spPr>
          <a:xfrm>
            <a:off x="415636" y="782053"/>
            <a:ext cx="12075313" cy="5715141"/>
          </a:xfrm>
          <a:prstGeom prst="rect">
            <a:avLst/>
          </a:prstGeom>
        </p:spPr>
      </p:pic>
      <p:pic>
        <p:nvPicPr>
          <p:cNvPr id="20"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6906908" y="4524499"/>
            <a:ext cx="5285092" cy="2289662"/>
          </a:xfrm>
          <a:prstGeom prst="rect">
            <a:avLst/>
          </a:prstGeom>
        </p:spPr>
      </p:pic>
      <p:pic>
        <p:nvPicPr>
          <p:cNvPr id="22"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2028150" y="4791312"/>
            <a:ext cx="5285092" cy="2289662"/>
          </a:xfrm>
          <a:prstGeom prst="rect">
            <a:avLst/>
          </a:prstGeom>
        </p:spPr>
      </p:pic>
      <p:pic>
        <p:nvPicPr>
          <p:cNvPr id="23"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124363" y="4861381"/>
            <a:ext cx="5285092" cy="2289662"/>
          </a:xfrm>
          <a:prstGeom prst="rect">
            <a:avLst/>
          </a:prstGeom>
        </p:spPr>
      </p:pic>
      <p:grpSp>
        <p:nvGrpSpPr>
          <p:cNvPr id="2" name="Group 1"/>
          <p:cNvGrpSpPr/>
          <p:nvPr/>
        </p:nvGrpSpPr>
        <p:grpSpPr>
          <a:xfrm>
            <a:off x="-1747812" y="5654196"/>
            <a:ext cx="14502335" cy="1439832"/>
            <a:chOff x="-306853" y="5418637"/>
            <a:chExt cx="14502335" cy="1439832"/>
          </a:xfrm>
        </p:grpSpPr>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27"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628678">
            <a:off x="-442231" y="-38151"/>
            <a:ext cx="2935739" cy="2935739"/>
          </a:xfrm>
          <a:prstGeom prst="rect">
            <a:avLst/>
          </a:prstGeom>
        </p:spPr>
      </p:pic>
      <p:sp>
        <p:nvSpPr>
          <p:cNvPr id="5" name="TextBox 4"/>
          <p:cNvSpPr txBox="1"/>
          <p:nvPr/>
        </p:nvSpPr>
        <p:spPr>
          <a:xfrm>
            <a:off x="1224809" y="1927951"/>
            <a:ext cx="10456966" cy="329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rPr>
              <a:t>Hướng dẫn chủ đề 1:</a:t>
            </a:r>
            <a:endParaRPr kumimoji="0" lang="vi-VN" sz="2600" b="1" i="0" u="none" strike="noStrike" kern="1200" cap="none" spc="0" normalizeH="0" baseline="0" noProof="0" dirty="0">
              <a:ln>
                <a:noFill/>
              </a:ln>
              <a:solidFill>
                <a:srgbClr val="FA53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Thời gian tiến hành quyên góp (khi nào bắt đầu, thời gian bao lâu)</a:t>
            </a:r>
            <a:endPar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Địa điểm quyên góp và trao tặng (nơi tập trung sách báo sau quyên góp, nơi gửi tặng sách báo đã quyên góp được…)</a:t>
            </a:r>
            <a:endPar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Cách thức quyên góp (phát động thi đua quyên góp, kêu gọi quyên góp từ các lớp, dự kiến số lượng cần quyên góp, các loại sách báo nào được quyên góp…</a:t>
            </a:r>
            <a:endPar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Phân công nhiệm vụ (công việc cần làm của mỗi thành viên)</a:t>
            </a:r>
            <a:endParaRPr kumimoji="0" lang="vi-VN" sz="2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2495144" y="278307"/>
            <a:ext cx="9185447" cy="57139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9" name="Google Shape;226;p17"/>
          <p:cNvPicPr preferRelativeResize="0"/>
          <p:nvPr/>
        </p:nvPicPr>
        <p:blipFill rotWithShape="1">
          <a:blip r:embed="rId1"/>
          <a:srcRect l="6027" t="45612" r="46939" b="16614"/>
          <a:stretch>
            <a:fillRect/>
          </a:stretch>
        </p:blipFill>
        <p:spPr>
          <a:xfrm rot="20980871">
            <a:off x="582481" y="-225455"/>
            <a:ext cx="3455312" cy="1877549"/>
          </a:xfrm>
          <a:prstGeom prst="rect">
            <a:avLst/>
          </a:prstGeom>
          <a:noFill/>
          <a:ln>
            <a:noFill/>
          </a:ln>
          <a:effectLst>
            <a:outerShdw blurRad="50800" dist="63500" dir="5400000" sx="102000" sy="102000" algn="ctr" rotWithShape="0">
              <a:srgbClr val="000000">
                <a:alpha val="42745"/>
              </a:srgbClr>
            </a:outerShdw>
          </a:effectLst>
        </p:spPr>
      </p:pic>
      <p:sp>
        <p:nvSpPr>
          <p:cNvPr id="10" name="TextBox 9"/>
          <p:cNvSpPr txBox="1"/>
          <p:nvPr/>
        </p:nvSpPr>
        <p:spPr>
          <a:xfrm>
            <a:off x="86301" y="107507"/>
            <a:ext cx="4091708"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Các</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nhóm</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endPar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thảo</a:t>
            </a:r>
            <a:r>
              <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rPr>
              <a:t> </a:t>
            </a:r>
            <a:r>
              <a:rPr kumimoji="0" lang="en-US" sz="3500" b="0" i="0" u="none" strike="noStrike" kern="1200" cap="none" spc="0" normalizeH="0" baseline="0" noProof="0" dirty="0" err="1">
                <a:ln>
                  <a:noFill/>
                </a:ln>
                <a:solidFill>
                  <a:srgbClr val="ED7D31">
                    <a:lumMod val="75000"/>
                  </a:srgbClr>
                </a:solidFill>
                <a:effectLst/>
                <a:uLnTx/>
                <a:uFillTx/>
                <a:latin typeface="UTM Androgyne" panose="02040603050506020204" pitchFamily="18" charset="0"/>
                <a:ea typeface="+mn-ea"/>
                <a:cs typeface="+mn-cs"/>
              </a:rPr>
              <a:t>luận</a:t>
            </a:r>
            <a:endParaRPr kumimoji="0" lang="en-US" sz="3500" b="0" i="0" u="none" strike="noStrike" kern="1200" cap="none" spc="0" normalizeH="0" baseline="0" noProof="0" dirty="0">
              <a:ln>
                <a:noFill/>
              </a:ln>
              <a:solidFill>
                <a:srgbClr val="ED7D31">
                  <a:lumMod val="75000"/>
                </a:srgbClr>
              </a:solidFill>
              <a:effectLst/>
              <a:uLnTx/>
              <a:uFillTx/>
              <a:latin typeface="UTM Androgyne" panose="02040603050506020204" pitchFamily="18" charset="0"/>
              <a:ea typeface="+mn-ea"/>
              <a:cs typeface="+mn-cs"/>
            </a:endParaRPr>
          </a:p>
        </p:txBody>
      </p:sp>
      <p:sp>
        <p:nvSpPr>
          <p:cNvPr id="31" name="Line 14"/>
          <p:cNvSpPr>
            <a:spLocks noChangeShapeType="1"/>
          </p:cNvSpPr>
          <p:nvPr/>
        </p:nvSpPr>
        <p:spPr bwMode="auto">
          <a:xfrm>
            <a:off x="4320885" y="5889920"/>
            <a:ext cx="640080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4752520" y="1157787"/>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1: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Từng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thành</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viên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trong</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nêu</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kiến</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của</a:t>
            </a:r>
            <a:r>
              <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FC7E17"/>
                </a:solidFill>
                <a:effectLst/>
                <a:uLnTx/>
                <a:uFillTx/>
                <a:latin typeface="Times New Roman" panose="02020603050405020304" pitchFamily="18" charset="0"/>
                <a:ea typeface="+mn-ea"/>
                <a:cs typeface="+mn-cs"/>
              </a:rPr>
              <a:t>mình</a:t>
            </a:r>
            <a:endParaRPr kumimoji="0" lang="en-US" altLang="en-US" sz="35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sp>
        <p:nvSpPr>
          <p:cNvPr id="19" name="Rectangle 3"/>
          <p:cNvSpPr>
            <a:spLocks noChangeArrowheads="1"/>
          </p:cNvSpPr>
          <p:nvPr/>
        </p:nvSpPr>
        <p:spPr bwMode="auto">
          <a:xfrm>
            <a:off x="2664690" y="2653568"/>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accent6">
                <a:lumMod val="75000"/>
              </a:schemeClr>
            </a:solid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Cả</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trao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đổi</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thảo</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luận</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về</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các</a:t>
            </a:r>
            <a:r>
              <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endParaRPr>
          </a:p>
        </p:txBody>
      </p:sp>
      <p:sp>
        <p:nvSpPr>
          <p:cNvPr id="27" name="Rectangle 3"/>
          <p:cNvSpPr>
            <a:spLocks noChangeArrowheads="1"/>
          </p:cNvSpPr>
          <p:nvPr/>
        </p:nvSpPr>
        <p:spPr bwMode="auto">
          <a:xfrm>
            <a:off x="3693364" y="4288059"/>
            <a:ext cx="6789006" cy="1169551"/>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chemeClr val="tx2">
                <a:lumMod val="75000"/>
              </a:schemeClr>
            </a:solid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Bước</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3: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Nhóm</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trưởng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tổng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hợp</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và</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thống</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nhất</a:t>
            </a:r>
            <a:r>
              <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rPr>
              <a:t> ý </a:t>
            </a:r>
            <a:r>
              <a:rPr kumimoji="0" lang="en-US" altLang="en-US" sz="35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mn-ea"/>
                <a:cs typeface="+mn-cs"/>
              </a:rPr>
              <a:t>kiến</a:t>
            </a:r>
            <a:endParaRPr kumimoji="0" lang="en-US" altLang="en-US" sz="35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mn-ea"/>
              <a:cs typeface="+mn-cs"/>
            </a:endParaRPr>
          </a:p>
        </p:txBody>
      </p:sp>
      <p:pic>
        <p:nvPicPr>
          <p:cNvPr id="12" name="Picture 11"/>
          <p:cNvPicPr>
            <a:picLocks noChangeAspect="1"/>
          </p:cNvPicPr>
          <p:nvPr/>
        </p:nvPicPr>
        <p:blipFill>
          <a:blip r:embed="rId2"/>
          <a:stretch>
            <a:fillRect/>
          </a:stretch>
        </p:blipFill>
        <p:spPr>
          <a:xfrm>
            <a:off x="503287" y="5031522"/>
            <a:ext cx="12192000" cy="182647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000" fill="hold"/>
                                        <p:tgtEl>
                                          <p:spTgt spid="31"/>
                                        </p:tgtEl>
                                        <p:attrNameLst>
                                          <p:attrName>ppt_x</p:attrName>
                                        </p:attrNameLst>
                                      </p:cBhvr>
                                      <p:tavLst>
                                        <p:tav tm="0">
                                          <p:val>
                                            <p:strVal val="0-#ppt_w/2"/>
                                          </p:val>
                                        </p:tav>
                                        <p:tav tm="100000">
                                          <p:val>
                                            <p:strVal val="#ppt_x"/>
                                          </p:val>
                                        </p:tav>
                                      </p:tavLst>
                                    </p:anim>
                                    <p:anim calcmode="lin" valueType="num">
                                      <p:cBhvr additive="base">
                                        <p:cTn id="16"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P spid="13" grpId="0" animBg="1"/>
      <p:bldP spid="19" grpId="0" animBg="1"/>
      <p:bldP spid="2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2412</Words>
  <Application>WPS Presentation</Application>
  <PresentationFormat>Widescreen</PresentationFormat>
  <Paragraphs>92</Paragraphs>
  <Slides>15</Slides>
  <Notes>0</Notes>
  <HiddenSlides>0</HiddenSlides>
  <MMClips>0</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15</vt:i4>
      </vt:variant>
    </vt:vector>
  </HeadingPairs>
  <TitlesOfParts>
    <vt:vector size="46" baseType="lpstr">
      <vt:lpstr>Arial</vt:lpstr>
      <vt:lpstr>SimSun</vt:lpstr>
      <vt:lpstr>Wingdings</vt:lpstr>
      <vt:lpstr>Calibri</vt:lpstr>
      <vt:lpstr>Tempus Sans ITC</vt:lpstr>
      <vt:lpstr>SVN-Newton</vt:lpstr>
      <vt:lpstr>Segoe Print</vt:lpstr>
      <vt:lpstr>Times New Roman</vt:lpstr>
      <vt:lpstr>Microsoft YaHei</vt:lpstr>
      <vt:lpstr>等线</vt:lpstr>
      <vt:lpstr>等线</vt:lpstr>
      <vt:lpstr>Just Another Hand</vt:lpstr>
      <vt:lpstr>Arial</vt:lpstr>
      <vt:lpstr>UTM Showcard</vt:lpstr>
      <vt:lpstr>Architecture</vt:lpstr>
      <vt:lpstr>Segoe UI Symbol</vt:lpstr>
      <vt:lpstr>.VnArabia</vt:lpstr>
      <vt:lpstr>字魂59号-创粗黑</vt:lpstr>
      <vt:lpstr>#9Slide03 AllRoundGothic</vt:lpstr>
      <vt:lpstr>#9Slide03 Arima Madurai Black</vt:lpstr>
      <vt:lpstr>Cambria</vt:lpstr>
      <vt:lpstr>UTM Androgyne</vt:lpstr>
      <vt:lpstr>inpin heiti</vt:lpstr>
      <vt:lpstr>WoodType-Demi</vt:lpstr>
      <vt:lpstr>Calibri</vt:lpstr>
      <vt:lpstr>#9Slide05 Dancing Script</vt:lpstr>
      <vt:lpstr>Mongolian Baiti</vt:lpstr>
      <vt:lpstr>Arial Unicode MS</vt:lpstr>
      <vt:lpstr>Yu Gothic UI Semibold</vt:lpstr>
      <vt:lpstr>1_Office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Cộng hòa xã hội chủ nghĩa Việt Nam                                        Độc lâp – Tự do- Hạnh phúc                                          Tiền Phong ngày 26 tháng 9 năm 2023</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Chi Phan Quế</cp:lastModifiedBy>
  <cp:revision>13</cp:revision>
  <dcterms:created xsi:type="dcterms:W3CDTF">2023-08-19T08:28:00Z</dcterms:created>
  <dcterms:modified xsi:type="dcterms:W3CDTF">2026-06-06T14:12:49Z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21F463B510C845F995EFD3609CF70FCC_13</vt:lpwstr>
  </property>
  <property fmtid="{D5CDD505-2E9C-101B-9397-08002B2CF9AE}" pid="3" name="KSOProductBuildVer">
    <vt:lpwstr>1033-12.1.0.26880</vt:lpwstr>
  </property>
</Properties>
</file>