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7" r:id="rId4"/>
    <p:sldId id="278" r:id="rId5"/>
    <p:sldId id="282" r:id="rId6"/>
    <p:sldId id="334" r:id="rId7"/>
    <p:sldId id="335" r:id="rId8"/>
    <p:sldId id="336" r:id="rId9"/>
    <p:sldId id="291" r:id="rId10"/>
    <p:sldId id="264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B16A-8419-451B-8B37-717C62F5793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717D-84AB-4054-A33D-4362D700A8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717D-84AB-4054-A33D-4362D700A8E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200" lvl="1" indent="-44005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800" lvl="2" indent="-44005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400" lvl="3" indent="-44005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8000" lvl="4" indent="-44005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600" lvl="5" indent="-44005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200" lvl="6" indent="-44005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800" lvl="7" indent="-44005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400" lvl="8" indent="-44005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5">
                <a:latin typeface="Open Sans"/>
                <a:ea typeface="Open Sans"/>
                <a:cs typeface="Open Sans"/>
                <a:sym typeface="Open Sans"/>
              </a:defRPr>
            </a:lvl1pPr>
            <a:lvl2pPr marL="1219200" lvl="1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800" lvl="2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400" lvl="3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8000" lvl="4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600" lvl="5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200" lvl="6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800" lvl="7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400" lvl="8" indent="-440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66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200" lvl="1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800" lvl="2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400" lvl="3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8000" lvl="4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600" lvl="5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200" lvl="6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800" lvl="7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400" lvl="8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7" name="Graphic 46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78306"/>
          <a:stretch>
            <a:fillRect/>
          </a:stretch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200" lvl="1" indent="-44005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800" lvl="2" indent="-44005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400" lvl="3" indent="-44005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8000" lvl="4" indent="-44005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600" lvl="5" indent="-44005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200" lvl="6" indent="-44005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800" lvl="7" indent="-44005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400" lvl="8" indent="-44005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svg"/><Relationship Id="rId7" Type="http://schemas.openxmlformats.org/officeDocument/2006/relationships/image" Target="../media/image30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svg"/><Relationship Id="rId5" Type="http://schemas.microsoft.com/office/2007/relationships/hdphoto" Target="../media/hdphoto1.wdp"/><Relationship Id="rId10" Type="http://schemas.openxmlformats.org/officeDocument/2006/relationships/image" Target="../media/image32.svg"/><Relationship Id="rId4" Type="http://schemas.openxmlformats.org/officeDocument/2006/relationships/image" Target="../media/image28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10" Type="http://schemas.openxmlformats.org/officeDocument/2006/relationships/image" Target="../media/image21.png"/><Relationship Id="rId4" Type="http://schemas.openxmlformats.org/officeDocument/2006/relationships/image" Target="../media/image7.sv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10" Type="http://schemas.openxmlformats.org/officeDocument/2006/relationships/image" Target="../media/image21.png"/><Relationship Id="rId4" Type="http://schemas.openxmlformats.org/officeDocument/2006/relationships/image" Target="../media/image7.sv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10" Type="http://schemas.openxmlformats.org/officeDocument/2006/relationships/image" Target="../media/image21.png"/><Relationship Id="rId4" Type="http://schemas.openxmlformats.org/officeDocument/2006/relationships/image" Target="../media/image7.sv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10" Type="http://schemas.openxmlformats.org/officeDocument/2006/relationships/image" Target="../media/image21.png"/><Relationship Id="rId4" Type="http://schemas.openxmlformats.org/officeDocument/2006/relationships/image" Target="../media/image7.sv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/>
          <p:cNvSpPr/>
          <p:nvPr/>
        </p:nvSpPr>
        <p:spPr>
          <a:xfrm>
            <a:off x="2343477" y="1525075"/>
            <a:ext cx="7686348" cy="2999300"/>
          </a:xfrm>
          <a:custGeom>
            <a:avLst/>
            <a:gdLst>
              <a:gd name="connsiteX0" fmla="*/ 0 w 6022471"/>
              <a:gd name="connsiteY0" fmla="*/ 1012610 h 2025219"/>
              <a:gd name="connsiteX1" fmla="*/ 1012610 w 6022471"/>
              <a:gd name="connsiteY1" fmla="*/ 0 h 2025219"/>
              <a:gd name="connsiteX2" fmla="*/ 1623619 w 6022471"/>
              <a:gd name="connsiteY2" fmla="*/ 0 h 2025219"/>
              <a:gd name="connsiteX3" fmla="*/ 2274600 w 6022471"/>
              <a:gd name="connsiteY3" fmla="*/ 0 h 2025219"/>
              <a:gd name="connsiteX4" fmla="*/ 2925581 w 6022471"/>
              <a:gd name="connsiteY4" fmla="*/ 0 h 2025219"/>
              <a:gd name="connsiteX5" fmla="*/ 3376699 w 6022471"/>
              <a:gd name="connsiteY5" fmla="*/ 0 h 2025219"/>
              <a:gd name="connsiteX6" fmla="*/ 3867790 w 6022471"/>
              <a:gd name="connsiteY6" fmla="*/ 0 h 2025219"/>
              <a:gd name="connsiteX7" fmla="*/ 4438826 w 6022471"/>
              <a:gd name="connsiteY7" fmla="*/ 0 h 2025219"/>
              <a:gd name="connsiteX8" fmla="*/ 5009862 w 6022471"/>
              <a:gd name="connsiteY8" fmla="*/ 0 h 2025219"/>
              <a:gd name="connsiteX9" fmla="*/ 6022472 w 6022471"/>
              <a:gd name="connsiteY9" fmla="*/ 1012610 h 2025219"/>
              <a:gd name="connsiteX10" fmla="*/ 6022471 w 6022471"/>
              <a:gd name="connsiteY10" fmla="*/ 1012610 h 2025219"/>
              <a:gd name="connsiteX11" fmla="*/ 5009861 w 6022471"/>
              <a:gd name="connsiteY11" fmla="*/ 2025220 h 2025219"/>
              <a:gd name="connsiteX12" fmla="*/ 4438825 w 6022471"/>
              <a:gd name="connsiteY12" fmla="*/ 2025220 h 2025219"/>
              <a:gd name="connsiteX13" fmla="*/ 3947734 w 6022471"/>
              <a:gd name="connsiteY13" fmla="*/ 2025220 h 2025219"/>
              <a:gd name="connsiteX14" fmla="*/ 3336726 w 6022471"/>
              <a:gd name="connsiteY14" fmla="*/ 2025220 h 2025219"/>
              <a:gd name="connsiteX15" fmla="*/ 2685745 w 6022471"/>
              <a:gd name="connsiteY15" fmla="*/ 2025219 h 2025219"/>
              <a:gd name="connsiteX16" fmla="*/ 2074737 w 6022471"/>
              <a:gd name="connsiteY16" fmla="*/ 2025219 h 2025219"/>
              <a:gd name="connsiteX17" fmla="*/ 1503701 w 6022471"/>
              <a:gd name="connsiteY17" fmla="*/ 2025219 h 2025219"/>
              <a:gd name="connsiteX18" fmla="*/ 1012610 w 6022471"/>
              <a:gd name="connsiteY18" fmla="*/ 2025219 h 2025219"/>
              <a:gd name="connsiteX19" fmla="*/ 0 w 6022471"/>
              <a:gd name="connsiteY19" fmla="*/ 1012609 h 2025219"/>
              <a:gd name="connsiteX20" fmla="*/ 0 w 6022471"/>
              <a:gd name="connsiteY20" fmla="*/ 1012610 h 202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22471" h="2025219" fill="none" extrusionOk="0">
                <a:moveTo>
                  <a:pt x="0" y="1012610"/>
                </a:moveTo>
                <a:cubicBezTo>
                  <a:pt x="-63277" y="315943"/>
                  <a:pt x="588584" y="20456"/>
                  <a:pt x="1012610" y="0"/>
                </a:cubicBezTo>
                <a:cubicBezTo>
                  <a:pt x="1189000" y="-47632"/>
                  <a:pt x="1383589" y="30741"/>
                  <a:pt x="1623619" y="0"/>
                </a:cubicBezTo>
                <a:cubicBezTo>
                  <a:pt x="1863649" y="-30741"/>
                  <a:pt x="2079440" y="34099"/>
                  <a:pt x="2274600" y="0"/>
                </a:cubicBezTo>
                <a:cubicBezTo>
                  <a:pt x="2469760" y="-34099"/>
                  <a:pt x="2736390" y="35288"/>
                  <a:pt x="2925581" y="0"/>
                </a:cubicBezTo>
                <a:cubicBezTo>
                  <a:pt x="3114772" y="-35288"/>
                  <a:pt x="3249971" y="30675"/>
                  <a:pt x="3376699" y="0"/>
                </a:cubicBezTo>
                <a:cubicBezTo>
                  <a:pt x="3503427" y="-30675"/>
                  <a:pt x="3700407" y="30159"/>
                  <a:pt x="3867790" y="0"/>
                </a:cubicBezTo>
                <a:cubicBezTo>
                  <a:pt x="4035173" y="-30159"/>
                  <a:pt x="4200710" y="17726"/>
                  <a:pt x="4438826" y="0"/>
                </a:cubicBezTo>
                <a:cubicBezTo>
                  <a:pt x="4676942" y="-17726"/>
                  <a:pt x="4796409" y="39005"/>
                  <a:pt x="5009862" y="0"/>
                </a:cubicBezTo>
                <a:cubicBezTo>
                  <a:pt x="5666546" y="-61602"/>
                  <a:pt x="6075555" y="436760"/>
                  <a:pt x="6022472" y="1012610"/>
                </a:cubicBezTo>
                <a:lnTo>
                  <a:pt x="6022471" y="1012610"/>
                </a:lnTo>
                <a:cubicBezTo>
                  <a:pt x="5938668" y="1667150"/>
                  <a:pt x="5546513" y="2040022"/>
                  <a:pt x="5009861" y="2025220"/>
                </a:cubicBezTo>
                <a:cubicBezTo>
                  <a:pt x="4727269" y="2087880"/>
                  <a:pt x="4659763" y="2000699"/>
                  <a:pt x="4438825" y="2025220"/>
                </a:cubicBezTo>
                <a:cubicBezTo>
                  <a:pt x="4217887" y="2049741"/>
                  <a:pt x="4104241" y="2022138"/>
                  <a:pt x="3947734" y="2025220"/>
                </a:cubicBezTo>
                <a:cubicBezTo>
                  <a:pt x="3791227" y="2028302"/>
                  <a:pt x="3498846" y="1978388"/>
                  <a:pt x="3336726" y="2025220"/>
                </a:cubicBezTo>
                <a:cubicBezTo>
                  <a:pt x="3174606" y="2072052"/>
                  <a:pt x="2989750" y="1953641"/>
                  <a:pt x="2685745" y="2025219"/>
                </a:cubicBezTo>
                <a:cubicBezTo>
                  <a:pt x="2381740" y="2096798"/>
                  <a:pt x="2365190" y="1952194"/>
                  <a:pt x="2074737" y="2025219"/>
                </a:cubicBezTo>
                <a:cubicBezTo>
                  <a:pt x="1784284" y="2098244"/>
                  <a:pt x="1651844" y="1981543"/>
                  <a:pt x="1503701" y="2025219"/>
                </a:cubicBezTo>
                <a:cubicBezTo>
                  <a:pt x="1355558" y="2068895"/>
                  <a:pt x="1180064" y="2017136"/>
                  <a:pt x="1012610" y="2025219"/>
                </a:cubicBezTo>
                <a:cubicBezTo>
                  <a:pt x="557214" y="2096102"/>
                  <a:pt x="59893" y="1437438"/>
                  <a:pt x="0" y="1012609"/>
                </a:cubicBezTo>
                <a:lnTo>
                  <a:pt x="0" y="1012610"/>
                </a:lnTo>
                <a:close/>
              </a:path>
              <a:path w="6022471" h="2025219" stroke="0" extrusionOk="0">
                <a:moveTo>
                  <a:pt x="0" y="1012610"/>
                </a:moveTo>
                <a:cubicBezTo>
                  <a:pt x="100478" y="341584"/>
                  <a:pt x="350922" y="-38651"/>
                  <a:pt x="1012610" y="0"/>
                </a:cubicBezTo>
                <a:cubicBezTo>
                  <a:pt x="1208239" y="-27993"/>
                  <a:pt x="1288323" y="41432"/>
                  <a:pt x="1503701" y="0"/>
                </a:cubicBezTo>
                <a:cubicBezTo>
                  <a:pt x="1719079" y="-41432"/>
                  <a:pt x="1809944" y="26974"/>
                  <a:pt x="2074737" y="0"/>
                </a:cubicBezTo>
                <a:cubicBezTo>
                  <a:pt x="2339530" y="-26974"/>
                  <a:pt x="2475202" y="27052"/>
                  <a:pt x="2685745" y="0"/>
                </a:cubicBezTo>
                <a:cubicBezTo>
                  <a:pt x="2896288" y="-27052"/>
                  <a:pt x="2983267" y="54714"/>
                  <a:pt x="3176836" y="0"/>
                </a:cubicBezTo>
                <a:cubicBezTo>
                  <a:pt x="3370405" y="-54714"/>
                  <a:pt x="3564520" y="13680"/>
                  <a:pt x="3667927" y="0"/>
                </a:cubicBezTo>
                <a:cubicBezTo>
                  <a:pt x="3771334" y="-13680"/>
                  <a:pt x="4019974" y="40064"/>
                  <a:pt x="4198991" y="0"/>
                </a:cubicBezTo>
                <a:cubicBezTo>
                  <a:pt x="4378008" y="-40064"/>
                  <a:pt x="4681995" y="25660"/>
                  <a:pt x="5009862" y="0"/>
                </a:cubicBezTo>
                <a:cubicBezTo>
                  <a:pt x="5466364" y="116366"/>
                  <a:pt x="6005259" y="364973"/>
                  <a:pt x="6022472" y="1012610"/>
                </a:cubicBezTo>
                <a:lnTo>
                  <a:pt x="6022471" y="1012610"/>
                </a:lnTo>
                <a:cubicBezTo>
                  <a:pt x="5920570" y="1527575"/>
                  <a:pt x="5586575" y="1909978"/>
                  <a:pt x="5009861" y="2025220"/>
                </a:cubicBezTo>
                <a:cubicBezTo>
                  <a:pt x="4895455" y="2047346"/>
                  <a:pt x="4756353" y="2023942"/>
                  <a:pt x="4558743" y="2025220"/>
                </a:cubicBezTo>
                <a:cubicBezTo>
                  <a:pt x="4361133" y="2026498"/>
                  <a:pt x="4101702" y="1984932"/>
                  <a:pt x="3947734" y="2025220"/>
                </a:cubicBezTo>
                <a:cubicBezTo>
                  <a:pt x="3793766" y="2065508"/>
                  <a:pt x="3583572" y="1973564"/>
                  <a:pt x="3336726" y="2025220"/>
                </a:cubicBezTo>
                <a:cubicBezTo>
                  <a:pt x="3089880" y="2076875"/>
                  <a:pt x="2949953" y="1984223"/>
                  <a:pt x="2725718" y="2025219"/>
                </a:cubicBezTo>
                <a:cubicBezTo>
                  <a:pt x="2501483" y="2066215"/>
                  <a:pt x="2435007" y="1974155"/>
                  <a:pt x="2274599" y="2025219"/>
                </a:cubicBezTo>
                <a:cubicBezTo>
                  <a:pt x="2114191" y="2076283"/>
                  <a:pt x="1821081" y="1951926"/>
                  <a:pt x="1663591" y="2025219"/>
                </a:cubicBezTo>
                <a:cubicBezTo>
                  <a:pt x="1506101" y="2098512"/>
                  <a:pt x="1269831" y="2019901"/>
                  <a:pt x="1012610" y="2025219"/>
                </a:cubicBezTo>
                <a:cubicBezTo>
                  <a:pt x="481391" y="1886743"/>
                  <a:pt x="-30261" y="1671298"/>
                  <a:pt x="0" y="1012609"/>
                </a:cubicBezTo>
                <a:lnTo>
                  <a:pt x="0" y="101261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901905"/>
            <a:ext cx="8071804" cy="2645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4" y="2024224"/>
            <a:ext cx="8305915" cy="1915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4475" y="34290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(</a:t>
            </a:r>
            <a:r>
              <a:rPr lang="en-US" sz="4800" b="1" dirty="0" err="1"/>
              <a:t>Tiết</a:t>
            </a:r>
            <a:r>
              <a:rPr lang="en-US" sz="4800" b="1" dirty="0"/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275" y="2876550"/>
            <a:ext cx="690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mưa nhiều hơn tháng 1 là 5 ngày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275" y="2876550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tháng có số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mưa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( 20 + 25 + 15) : 3 = 20 (ngày)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8267" y="257387"/>
            <a:ext cx="11104261" cy="1816101"/>
            <a:chOff x="358" y="-76"/>
            <a:chExt cx="10824" cy="2145"/>
          </a:xfrm>
        </p:grpSpPr>
        <p:sp>
          <p:nvSpPr>
            <p:cNvPr id="3" name="Text Box 14"/>
            <p:cNvSpPr txBox="1"/>
            <p:nvPr/>
          </p:nvSpPr>
          <p:spPr>
            <a:xfrm>
              <a:off x="1366" y="-76"/>
              <a:ext cx="9816" cy="2145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Biểu đồ dưới đây cho biết độ dài quãng đường chạy của Rô-bốt trong 5 ngày đầu tập luyện để chuẩn bị tham dự Hội khỏe Phù Đổng.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/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42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992" y="2343150"/>
            <a:ext cx="4240246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6251" y="2486025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biểu đồ và trả lời câu hỏi.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Mỗi ngày,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  <a:endParaRPr lang="vi-VN" sz="3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764" y="942975"/>
            <a:ext cx="4672924" cy="411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426" y="7239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ngày, Rô-bốt chạy được bao nhiêu mét?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250" y="2019300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1, Rô-bốt chạy được 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2, Rô-bốt chạy được 800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3,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4,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5,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2771775"/>
            <a:ext cx="775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trong 5 ngày đầu, mỗi ngày Rô-bốt chạy được số mét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(700 + 800 + 1100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700) : 5 = 1140 (m)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2771775"/>
            <a:ext cx="758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 dài quãng đường mà Rô-bốt chạy được trong mỗi ngày lớn hơn so với ngày trước đó.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8267" y="257387"/>
            <a:ext cx="11358682" cy="1569721"/>
            <a:chOff x="358" y="-76"/>
            <a:chExt cx="11072" cy="1854"/>
          </a:xfrm>
        </p:grpSpPr>
        <p:sp>
          <p:nvSpPr>
            <p:cNvPr id="3" name="Text Box 14"/>
            <p:cNvSpPr txBox="1"/>
            <p:nvPr/>
          </p:nvSpPr>
          <p:spPr>
            <a:xfrm>
              <a:off x="1366" y="-76"/>
              <a:ext cx="10064" cy="1854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ho dãy số liệu về số vé xem phim mà rạp chiếu phim Hòa Bình bán được từ thứ Hai đến Chủ nhật theo thứ tự là: 285 vé, 540 vé, 2 150 vé, 410 vé, 1 105 vé, 1 200 vé, 1 610 vé.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/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42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00049" y="1933575"/>
            <a:ext cx="4962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Số?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 thành biểu đồ dưới đây.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781300"/>
            <a:ext cx="7667625" cy="3596802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5019675" y="5276851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285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543550" y="5019676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540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477125" y="42767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1200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848600" y="37814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1610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299" y="3276600"/>
            <a:ext cx="116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Quan sát biểu đồ trên và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những ngày nào, rạp chiếu phim bán được nhiều hơn 1 000 vé?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23826"/>
            <a:ext cx="6500812" cy="3109084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1981200" y="4248150"/>
            <a:ext cx="6953250" cy="495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 Tư, thứ Sáu, thứ Bảy và Chủ nhật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974" y="4714875"/>
            <a:ext cx="1148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ngày nào rạp chiếu phim Hòa Bình bán được nhiều vé xem phim nhất? Theo em, vì sao hôm đó lại có lượng người mua vé nhiều như vậy?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1038225" y="5705475"/>
            <a:ext cx="107061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thứ Tư, rạp chiếu phim Hòa Bình bán được nhiều vé xem phim nhất, vì thư hàng tuần có chương trình khuyến mãi  “Mua 1 tặng 1”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>
            <a:fillRect/>
          </a:stretch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>
            <a:fillRect/>
          </a:stretch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>
            <a:fillRect/>
          </a:stretch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>
              <a:fillRect/>
            </a:stretch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>
              <a:fillRect/>
            </a:stretch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>
              <a:fillRect/>
            </a:stretch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>
              <a:fillRect/>
            </a:stretch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>
              <a:fillRect/>
            </a:stretch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3283">
            <a:off x="7149539" y="1670848"/>
            <a:ext cx="455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381886" cy="6575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70546" y="1588708"/>
            <a:ext cx="5432007" cy="1432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1414" y="67425"/>
            <a:ext cx="649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/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lựa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nuôi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6875" y="67425"/>
            <a:ext cx="7029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/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nuôi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/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nuôi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/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281012" y="127000"/>
            <a:ext cx="6054539" cy="6751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7532" y="686054"/>
            <a:ext cx="4767485" cy="29141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8267" y="257387"/>
            <a:ext cx="11104261" cy="1241214"/>
            <a:chOff x="358" y="-76"/>
            <a:chExt cx="10824" cy="1466"/>
          </a:xfrm>
        </p:grpSpPr>
        <p:sp>
          <p:nvSpPr>
            <p:cNvPr id="3" name="Text Box 14"/>
            <p:cNvSpPr txBox="1"/>
            <p:nvPr/>
          </p:nvSpPr>
          <p:spPr>
            <a:xfrm>
              <a:off x="1366" y="-76"/>
              <a:ext cx="9816" cy="1466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vi-VN" sz="3735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Biểu đồ bên nói về số ngày có mưa trong ba tháng đầu năm ở một tỉnh.</a:t>
              </a:r>
              <a:endParaRPr lang="en-US" sz="3735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" name="Text Box 10"/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5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011" y="1695450"/>
            <a:ext cx="4230914" cy="3771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2009775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Mỗi tháng có bao nhiêu ngày mưa?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8150" y="1990725"/>
            <a:ext cx="669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tháng có bao nhiêu ngày mưa?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50" y="2705100"/>
            <a:ext cx="669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1 có 20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có 25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3 có 15 ngày mưa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778</Words>
  <Application>Microsoft Office PowerPoint</Application>
  <PresentationFormat>Widescreen</PresentationFormat>
  <Paragraphs>81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Berkshire Swash</vt:lpstr>
      <vt:lpstr>Calibri</vt:lpstr>
      <vt:lpstr>Calibri Light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Wingdings</vt:lpstr>
      <vt:lpstr>1_Office Theme</vt:lpstr>
      <vt:lpstr>2_Office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Huyen Nguyen</cp:lastModifiedBy>
  <cp:revision>27</cp:revision>
  <dcterms:created xsi:type="dcterms:W3CDTF">2023-12-06T04:37:00Z</dcterms:created>
  <dcterms:modified xsi:type="dcterms:W3CDTF">2026-06-05T15:25:19Z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CBF9497960334033A1149ED42033A3C5_12</vt:lpwstr>
  </property>
  <property fmtid="{D5CDD505-2E9C-101B-9397-08002B2CF9AE}" pid="3" name="KSOProductBuildVer">
    <vt:lpwstr>1033-12.2.0.13431</vt:lpwstr>
  </property>
</Properties>
</file>