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2" r:id="rId3"/>
    <p:sldMasterId id="2147483664" r:id="rId4"/>
  </p:sldMasterIdLst>
  <p:notesMasterIdLst>
    <p:notesMasterId r:id="rId7"/>
  </p:notesMasterIdLst>
  <p:sldIdLst>
    <p:sldId id="315" r:id="rId5"/>
    <p:sldId id="338" r:id="rId6"/>
    <p:sldId id="290" r:id="rId8"/>
    <p:sldId id="319" r:id="rId9"/>
    <p:sldId id="320" r:id="rId10"/>
    <p:sldId id="339" r:id="rId11"/>
    <p:sldId id="316" r:id="rId12"/>
    <p:sldId id="317" r:id="rId13"/>
    <p:sldId id="340" r:id="rId14"/>
    <p:sldId id="341" r:id="rId15"/>
    <p:sldId id="342" r:id="rId16"/>
    <p:sldId id="343" r:id="rId17"/>
    <p:sldId id="344" r:id="rId18"/>
    <p:sldId id="345" r:id="rId19"/>
    <p:sldId id="346" r:id="rId20"/>
    <p:sldId id="347" r:id="rId21"/>
    <p:sldId id="263" r:id="rId22"/>
    <p:sldId id="270" r:id="rId23"/>
    <p:sldId id="348" r:id="rId24"/>
    <p:sldId id="349" r:id="rId25"/>
    <p:sldId id="350" r:id="rId26"/>
    <p:sldId id="351" r:id="rId27"/>
    <p:sldId id="352" r:id="rId28"/>
    <p:sldId id="353" r:id="rId29"/>
    <p:sldId id="35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3" d="100"/>
          <a:sy n="63" d="100"/>
        </p:scale>
        <p:origin x="80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notesMaster" Target="notesMasters/notesMaster1.xml"/><Relationship Id="rId6" Type="http://schemas.openxmlformats.org/officeDocument/2006/relationships/slide" Target="slides/slide2.xml"/><Relationship Id="rId5" Type="http://schemas.openxmlformats.org/officeDocument/2006/relationships/slide" Target="slides/slide1.xml"/><Relationship Id="rId4" Type="http://schemas.openxmlformats.org/officeDocument/2006/relationships/slideMaster" Target="slideMasters/slideMaster3.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3AC5EE-6DED-45F6-AF29-61231D6DA61A}"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BA7C48-0ADE-4049-B6A4-C282B306689D}"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A7C48-0ADE-4049-B6A4-C282B306689D}"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dirty="0" err="1">
                <a:effectLst/>
                <a:latin typeface="Times New Roman" panose="02020603050405020304" pitchFamily="18" charset="0"/>
                <a:ea typeface="Calibri" panose="020F0502020204030204" pitchFamily="34" charset="0"/>
              </a:rPr>
              <a:t>Chim</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chích</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là</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loài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chim</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rất</a:t>
            </a:r>
            <a:r>
              <a:rPr lang="en-US" sz="1200" dirty="0">
                <a:effectLst/>
                <a:latin typeface="Times New Roman" panose="02020603050405020304" pitchFamily="18" charset="0"/>
                <a:ea typeface="Calibri" panose="020F0502020204030204" pitchFamily="34" charset="0"/>
              </a:rPr>
              <a:t> hay </a:t>
            </a:r>
            <a:r>
              <a:rPr lang="en-US" sz="1200" dirty="0" err="1">
                <a:effectLst/>
                <a:latin typeface="Times New Roman" panose="02020603050405020304" pitchFamily="18" charset="0"/>
                <a:ea typeface="Calibri" panose="020F0502020204030204" pitchFamily="34" charset="0"/>
              </a:rPr>
              <a:t>trèo</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Ngoài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ra</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chim</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chích</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có</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tính</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tình</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như</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thế</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nào</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chúng</a:t>
            </a:r>
            <a:r>
              <a:rPr lang="en-US" sz="1200" dirty="0">
                <a:effectLst/>
                <a:latin typeface="Times New Roman" panose="02020603050405020304" pitchFamily="18" charset="0"/>
                <a:ea typeface="Calibri" panose="020F0502020204030204" pitchFamily="34" charset="0"/>
              </a:rPr>
              <a:t> ta </a:t>
            </a:r>
            <a:r>
              <a:rPr lang="en-US" sz="1200" dirty="0" err="1">
                <a:effectLst/>
                <a:latin typeface="Times New Roman" panose="02020603050405020304" pitchFamily="18" charset="0"/>
                <a:ea typeface="Calibri" panose="020F0502020204030204" pitchFamily="34" charset="0"/>
              </a:rPr>
              <a:t>cùng</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tìm</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hiểu</a:t>
            </a:r>
            <a:r>
              <a:rPr lang="en-US" sz="1200" dirty="0">
                <a:effectLst/>
                <a:latin typeface="Times New Roman" panose="02020603050405020304" pitchFamily="18" charset="0"/>
                <a:ea typeface="Calibri" panose="020F0502020204030204" pitchFamily="34" charset="0"/>
              </a:rPr>
              <a:t> qua </a:t>
            </a:r>
            <a:r>
              <a:rPr lang="en-US" sz="1200" dirty="0" err="1">
                <a:effectLst/>
                <a:latin typeface="Times New Roman" panose="02020603050405020304" pitchFamily="18" charset="0"/>
                <a:ea typeface="Calibri" panose="020F0502020204030204" pitchFamily="34" charset="0"/>
              </a:rPr>
              <a:t>câu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chuyện</a:t>
            </a:r>
            <a:r>
              <a:rPr lang="en-US" sz="1200"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Bài</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học</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quý</a:t>
            </a:r>
            <a:endParaRPr lang="en-US" dirty="0"/>
          </a:p>
          <a:p>
            <a:endParaRPr lang="en-US" dirty="0"/>
          </a:p>
        </p:txBody>
      </p:sp>
      <p:sp>
        <p:nvSpPr>
          <p:cNvPr id="4" name="Slide Number Placeholder 3"/>
          <p:cNvSpPr>
            <a:spLocks noGrp="1"/>
          </p:cNvSpPr>
          <p:nvPr>
            <p:ph type="sldNum" sz="quarter" idx="5"/>
          </p:nvPr>
        </p:nvSpPr>
        <p:spPr/>
        <p:txBody>
          <a:bodyPr/>
          <a:lstStyle/>
          <a:p>
            <a:fld id="{18BA7C48-0ADE-4049-B6A4-C282B306689D}"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Hương</a:t>
            </a:r>
            <a:r>
              <a:rPr lang="en-US" dirty="0"/>
              <a:t> </a:t>
            </a:r>
            <a:r>
              <a:rPr lang="en-US" dirty="0" err="1"/>
              <a:t>Thảo</a:t>
            </a:r>
            <a:r>
              <a:rPr lang="en-US" dirty="0"/>
              <a:t> – </a:t>
            </a:r>
            <a:r>
              <a:rPr lang="en-US" dirty="0" err="1"/>
              <a:t>Zalo</a:t>
            </a:r>
            <a:r>
              <a:rPr lang="en-US" dirty="0"/>
              <a:t> 0972.115126</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65D2AD8-CD39-4FF7-90DB-C7D8DAE127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t="20000"/>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t="14445" b="10000"/>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9" name="图片 8" descr="图片包含 游戏机, 飞机, 绿色, 体育&#10;&#10;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descr="图片包含 游戏机, 食物, 桌子, 围栏&#10;&#10;描述已自动生成"/>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p:cNvSpPr/>
          <p:nvPr/>
        </p:nvSpPr>
        <p:spPr>
          <a:xfrm>
            <a:off x="435429" y="370114"/>
            <a:ext cx="11321142" cy="6117772"/>
          </a:xfrm>
          <a:custGeom>
            <a:avLst/>
            <a:gdLst>
              <a:gd name="connsiteX0" fmla="*/ 0 w 11321142"/>
              <a:gd name="connsiteY0" fmla="*/ 0 h 6117772"/>
              <a:gd name="connsiteX1" fmla="*/ 0 w 11321142"/>
              <a:gd name="connsiteY1" fmla="*/ 0 h 6117772"/>
              <a:gd name="connsiteX2" fmla="*/ 11321142 w 11321142"/>
              <a:gd name="connsiteY2" fmla="*/ 0 h 6117772"/>
              <a:gd name="connsiteX3" fmla="*/ 11321142 w 11321142"/>
              <a:gd name="connsiteY3" fmla="*/ 0 h 6117772"/>
              <a:gd name="connsiteX4" fmla="*/ 11321142 w 11321142"/>
              <a:gd name="connsiteY4" fmla="*/ 6117772 h 6117772"/>
              <a:gd name="connsiteX5" fmla="*/ 11321142 w 11321142"/>
              <a:gd name="connsiteY5" fmla="*/ 6117772 h 6117772"/>
              <a:gd name="connsiteX6" fmla="*/ 0 w 11321142"/>
              <a:gd name="connsiteY6" fmla="*/ 6117772 h 6117772"/>
              <a:gd name="connsiteX7" fmla="*/ 0 w 11321142"/>
              <a:gd name="connsiteY7" fmla="*/ 6117772 h 6117772"/>
              <a:gd name="connsiteX8" fmla="*/ 0 w 11321142"/>
              <a:gd name="connsiteY8" fmla="*/ 0 h 6117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21142" h="6117772" fill="none" extrusionOk="0">
                <a:moveTo>
                  <a:pt x="0" y="0"/>
                </a:moveTo>
                <a:lnTo>
                  <a:pt x="0" y="0"/>
                </a:lnTo>
                <a:cubicBezTo>
                  <a:pt x="2216514" y="-126796"/>
                  <a:pt x="5915482" y="-73671"/>
                  <a:pt x="11321142" y="0"/>
                </a:cubicBezTo>
                <a:lnTo>
                  <a:pt x="11321142" y="0"/>
                </a:lnTo>
                <a:cubicBezTo>
                  <a:pt x="11447114" y="636508"/>
                  <a:pt x="11184798" y="3634682"/>
                  <a:pt x="11321142" y="6117772"/>
                </a:cubicBezTo>
                <a:lnTo>
                  <a:pt x="11321142" y="6117772"/>
                </a:lnTo>
                <a:cubicBezTo>
                  <a:pt x="7831853" y="6092813"/>
                  <a:pt x="3852703" y="6190885"/>
                  <a:pt x="0" y="6117772"/>
                </a:cubicBezTo>
                <a:lnTo>
                  <a:pt x="0" y="6117772"/>
                </a:lnTo>
                <a:cubicBezTo>
                  <a:pt x="4539" y="3374267"/>
                  <a:pt x="65979" y="929325"/>
                  <a:pt x="0" y="0"/>
                </a:cubicBezTo>
                <a:close/>
              </a:path>
              <a:path w="11321142" h="6117772" stroke="0" extrusionOk="0">
                <a:moveTo>
                  <a:pt x="0" y="0"/>
                </a:moveTo>
                <a:lnTo>
                  <a:pt x="0" y="0"/>
                </a:lnTo>
                <a:cubicBezTo>
                  <a:pt x="2045449" y="-159798"/>
                  <a:pt x="8682316" y="169519"/>
                  <a:pt x="11321142" y="0"/>
                </a:cubicBezTo>
                <a:lnTo>
                  <a:pt x="11321142" y="0"/>
                </a:lnTo>
                <a:cubicBezTo>
                  <a:pt x="11372939" y="2164741"/>
                  <a:pt x="11316300" y="4511909"/>
                  <a:pt x="11321142" y="6117772"/>
                </a:cubicBezTo>
                <a:lnTo>
                  <a:pt x="11321142" y="6117772"/>
                </a:lnTo>
                <a:cubicBezTo>
                  <a:pt x="6335346" y="6146268"/>
                  <a:pt x="4573023" y="6222196"/>
                  <a:pt x="0" y="6117772"/>
                </a:cubicBezTo>
                <a:lnTo>
                  <a:pt x="0" y="6117772"/>
                </a:lnTo>
                <a:cubicBezTo>
                  <a:pt x="-163603" y="3075327"/>
                  <a:pt x="76112" y="1260727"/>
                  <a:pt x="0" y="0"/>
                </a:cubicBez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descr="图片包含 游戏机, 花, 房间&#10;&#10;描述已自动生成"/>
          <p:cNvPicPr>
            <a:picLocks noChangeAspect="1"/>
          </p:cNvPicPr>
          <p:nvPr/>
        </p:nvPicPr>
        <p:blipFill rotWithShape="1">
          <a:blip r:embed="rId4">
            <a:extLst>
              <a:ext uri="{28A0092B-C50C-407E-A947-70E740481C1C}">
                <a14:useLocalDpi xmlns:a14="http://schemas.microsoft.com/office/drawing/2010/main" val="0"/>
              </a:ext>
            </a:extLst>
          </a:blip>
          <a:srcRect t="34709" b="20770"/>
          <a:stretch>
            <a:fillRect/>
          </a:stretch>
        </p:blipFill>
        <p:spPr>
          <a:xfrm>
            <a:off x="0" y="3547383"/>
            <a:ext cx="12192000" cy="3310617"/>
          </a:xfrm>
          <a:custGeom>
            <a:avLst/>
            <a:gdLst>
              <a:gd name="connsiteX0" fmla="*/ 0 w 12192000"/>
              <a:gd name="connsiteY0" fmla="*/ 0 h 3853542"/>
              <a:gd name="connsiteX1" fmla="*/ 12192000 w 12192000"/>
              <a:gd name="connsiteY1" fmla="*/ 0 h 3853542"/>
              <a:gd name="connsiteX2" fmla="*/ 12192000 w 12192000"/>
              <a:gd name="connsiteY2" fmla="*/ 3853542 h 3853542"/>
              <a:gd name="connsiteX3" fmla="*/ 0 w 12192000"/>
              <a:gd name="connsiteY3" fmla="*/ 3853542 h 3853542"/>
            </a:gdLst>
            <a:ahLst/>
            <a:cxnLst>
              <a:cxn ang="0">
                <a:pos x="connsiteX0" y="connsiteY0"/>
              </a:cxn>
              <a:cxn ang="0">
                <a:pos x="connsiteX1" y="connsiteY1"/>
              </a:cxn>
              <a:cxn ang="0">
                <a:pos x="connsiteX2" y="connsiteY2"/>
              </a:cxn>
              <a:cxn ang="0">
                <a:pos x="connsiteX3" y="connsiteY3"/>
              </a:cxn>
            </a:cxnLst>
            <a:rect l="l" t="t" r="r" b="b"/>
            <a:pathLst>
              <a:path w="12192000" h="3853542">
                <a:moveTo>
                  <a:pt x="0" y="0"/>
                </a:moveTo>
                <a:lnTo>
                  <a:pt x="12192000" y="0"/>
                </a:lnTo>
                <a:lnTo>
                  <a:pt x="12192000" y="3853542"/>
                </a:lnTo>
                <a:lnTo>
                  <a:pt x="0" y="3853542"/>
                </a:lnTo>
                <a:close/>
              </a:path>
            </a:pathLst>
          </a:custGeom>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image" Target="../media/image4.png"/><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slideLayout" Target="../slideLayouts/slideLayout11.xml"/><Relationship Id="rId7" Type="http://schemas.openxmlformats.org/officeDocument/2006/relationships/slideLayout" Target="../slideLayouts/slideLayout10.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 Id="rId3" Type="http://schemas.openxmlformats.org/officeDocument/2006/relationships/slideLayout" Target="../slideLayouts/slideLayout6.xml"/><Relationship Id="rId2" Type="http://schemas.openxmlformats.org/officeDocument/2006/relationships/slideLayout" Target="../slideLayouts/slideLayout5.xml"/><Relationship Id="rId13" Type="http://schemas.openxmlformats.org/officeDocument/2006/relationships/theme" Target="../theme/theme2.xml"/><Relationship Id="rId12" Type="http://schemas.openxmlformats.org/officeDocument/2006/relationships/image" Target="../media/image4.png"/><Relationship Id="rId11" Type="http://schemas.openxmlformats.org/officeDocument/2006/relationships/slideLayout" Target="../slideLayouts/slideLayout14.xml"/><Relationship Id="rId10" Type="http://schemas.openxmlformats.org/officeDocument/2006/relationships/slideLayout" Target="../slideLayouts/slideLayout13.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9" Type="http://schemas.openxmlformats.org/officeDocument/2006/relationships/theme" Target="../theme/theme3.xml"/><Relationship Id="rId8" Type="http://schemas.openxmlformats.org/officeDocument/2006/relationships/tags" Target="../tags/tag3.xml"/><Relationship Id="rId7" Type="http://schemas.openxmlformats.org/officeDocument/2006/relationships/tags" Target="../tags/tag2.xml"/><Relationship Id="rId6" Type="http://schemas.openxmlformats.org/officeDocument/2006/relationships/tags" Target="../tags/tag1.xml"/><Relationship Id="rId5" Type="http://schemas.openxmlformats.org/officeDocument/2006/relationships/slideLayout" Target="../slideLayouts/slideLayout19.xml"/><Relationship Id="rId4" Type="http://schemas.openxmlformats.org/officeDocument/2006/relationships/slideLayout" Target="../slideLayouts/slideLayout18.xml"/><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22228" y="303471"/>
            <a:ext cx="1429636" cy="142963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思源黑体 Medium" panose="020B0600000000000000" pitchFamily="34" charset="-122"/>
          <a:ea typeface="思源黑体 Medium" panose="020B06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pic>
        <p:nvPicPr>
          <p:cNvPr id="4" name="Picture 3" descr="A white circle with leaves and blue text&#10;&#10;Description automatically generated"/>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522228" y="303471"/>
            <a:ext cx="1429636" cy="1429636"/>
          </a:xfrm>
          <a:prstGeom prst="rect">
            <a:avLst/>
          </a:prstGeom>
        </p:spPr>
      </p:pic>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p:cNvGrpSpPr>
            <a:grpSpLocks noGrp="1" noSelect="1" noRot="1" noMove="1" noResize="1"/>
          </p:cNvGrpSpPr>
          <p:nvPr userDrawn="1">
            <p:custDataLst>
              <p:tags r:id="rId6"/>
            </p:custDataLst>
          </p:nvPr>
        </p:nvGrpSpPr>
        <p:grpSpPr>
          <a:xfrm>
            <a:off x="-2202100" y="-2224223"/>
            <a:ext cx="16596200" cy="11284323"/>
            <a:chOff x="-2202100" y="-2224223"/>
            <a:chExt cx="16596200" cy="11284323"/>
          </a:xfrm>
        </p:grpSpPr>
        <p:sp>
          <p:nvSpPr>
            <p:cNvPr id="12" name="Rectangle 11"/>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p:cNvSpPr>
            <a:spLocks noSelect="1"/>
          </p:cNvSpPr>
          <p:nvPr userDrawn="1">
            <p:custDataLst>
              <p:tags r:id="rId7"/>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p:cNvSpPr>
            <a:spLocks noSelect="1"/>
          </p:cNvSpPr>
          <p:nvPr userDrawn="1">
            <p:custDataLst>
              <p:tags r:id="rId8"/>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9.png"/><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5.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6.png"/></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image" Target="../media/image1.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7.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8.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9.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0.pn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image" Target="../media/image34.jpeg"/><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jpeg"/></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15.xml"/><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microsoft.com/office/2007/relationships/hdphoto" Target="../media/image39.wdp"/><Relationship Id="rId3"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image" Target="../media/image1.jpe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2.xml"/><Relationship Id="rId3" Type="http://schemas.openxmlformats.org/officeDocument/2006/relationships/image" Target="../media/image11.png"/><Relationship Id="rId2" Type="http://schemas.microsoft.com/office/2007/relationships/media" Target="../media/media1.mp4"/><Relationship Id="rId1" Type="http://schemas.openxmlformats.org/officeDocument/2006/relationships/video" Target="../media/media1.mp4"/></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microsoft.com/office/2007/relationships/hdphoto" Target="../media/image39.wdp"/><Relationship Id="rId3"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image" Target="../media/image1.jpeg"/></Relationships>
</file>

<file path=ppt/slides/_rels/slide2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image" Target="../media/image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png"/><Relationship Id="rId4" Type="http://schemas.openxmlformats.org/officeDocument/2006/relationships/image" Target="../media/image9.png"/><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image" Target="../media/image1.jpeg"/></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microsoft.com/office/2007/relationships/hdphoto" Target="../media/image39.wdp"/><Relationship Id="rId3"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image" Target="../media/image1.jpeg"/></Relationships>
</file>

<file path=ppt/slides/_rels/slide25.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3.png"/><Relationship Id="rId4" Type="http://schemas.openxmlformats.org/officeDocument/2006/relationships/image" Target="../media/image9.png"/><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17.png"/><Relationship Id="rId7" Type="http://schemas.openxmlformats.org/officeDocument/2006/relationships/image" Target="../media/image16.png"/><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2.png"/><Relationship Id="rId10" Type="http://schemas.openxmlformats.org/officeDocument/2006/relationships/notesSlide" Target="../notesSlides/notesSlide2.xml"/><Relationship Id="rId1" Type="http://schemas.openxmlformats.org/officeDocument/2006/relationships/image" Target="../media/image1.jpe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image" Target="../media/image1.jpeg"/></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image" Target="../media/image1.jpe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0.png"/><Relationship Id="rId2" Type="http://schemas.microsoft.com/office/2007/relationships/media" Target="../media/media2.mp4"/><Relationship Id="rId1" Type="http://schemas.openxmlformats.org/officeDocument/2006/relationships/video" Target="../media/media2.mp4"/></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22.png"/><Relationship Id="rId1" Type="http://schemas.openxmlformats.org/officeDocument/2006/relationships/image" Target="../media/image21.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8" name="图片 37" descr="图标&#10;&#10;中度可信度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90" y="468083"/>
            <a:ext cx="2481950" cy="2481950"/>
          </a:xfrm>
          <a:prstGeom prst="rect">
            <a:avLst/>
          </a:prstGeom>
        </p:spPr>
      </p:pic>
      <p:pic>
        <p:nvPicPr>
          <p:cNvPr id="30" name="图片 29" descr="图片包含 游戏机, 食物, 桌子, 围栏&#10;&#10;描述已自动生成"/>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934" y="77252"/>
            <a:ext cx="12192000" cy="6858000"/>
          </a:xfrm>
          <a:prstGeom prst="rect">
            <a:avLst/>
          </a:prstGeom>
        </p:spPr>
      </p:pic>
      <p:pic>
        <p:nvPicPr>
          <p:cNvPr id="12" name="Picture 11" descr="A picture containing text, vector graphics&#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551061" y="1163903"/>
            <a:ext cx="3843661" cy="4305386"/>
          </a:xfrm>
          <a:prstGeom prst="rect">
            <a:avLst/>
          </a:prstGeom>
        </p:spPr>
      </p:pic>
      <p:pic>
        <p:nvPicPr>
          <p:cNvPr id="32" name="图片 31" descr="图片包含 游戏机, 花, 房间&#10;&#10;描述已自动生成"/>
          <p:cNvPicPr>
            <a:picLocks noChangeAspect="1"/>
          </p:cNvPicPr>
          <p:nvPr/>
        </p:nvPicPr>
        <p:blipFill rotWithShape="1">
          <a:blip r:embed="rId5">
            <a:extLst>
              <a:ext uri="{28A0092B-C50C-407E-A947-70E740481C1C}">
                <a14:useLocalDpi xmlns:a14="http://schemas.microsoft.com/office/drawing/2010/main" val="0"/>
              </a:ext>
            </a:extLst>
          </a:blip>
          <a:srcRect t="34709"/>
          <a:stretch>
            <a:fillRect/>
          </a:stretch>
        </p:blipFill>
        <p:spPr>
          <a:xfrm>
            <a:off x="27145" y="2157476"/>
            <a:ext cx="12192000" cy="4855028"/>
          </a:xfrm>
          <a:prstGeom prst="rect">
            <a:avLst/>
          </a:prstGeom>
          <a:ln>
            <a:noFill/>
          </a:ln>
        </p:spPr>
      </p:pic>
      <p:pic>
        <p:nvPicPr>
          <p:cNvPr id="3" name="Picture 2"/>
          <p:cNvPicPr>
            <a:picLocks noChangeAspect="1"/>
          </p:cNvPicPr>
          <p:nvPr/>
        </p:nvPicPr>
        <p:blipFill>
          <a:blip r:embed="rId6"/>
          <a:stretch>
            <a:fillRect/>
          </a:stretch>
        </p:blipFill>
        <p:spPr>
          <a:xfrm>
            <a:off x="2599641" y="1161091"/>
            <a:ext cx="6992718" cy="453581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50615" y="766477"/>
            <a:ext cx="7305723" cy="5262979"/>
          </a:xfrm>
          <a:prstGeom prst="rect">
            <a:avLst/>
          </a:prstGeom>
          <a:noFill/>
        </p:spPr>
        <p:txBody>
          <a:bodyPr wrap="square" rtlCol="0">
            <a:spAutoFit/>
          </a:bodyPr>
          <a:lstStyle/>
          <a:p>
            <a:pPr lvl="0" algn="just"/>
            <a:r>
              <a:rPr lang="vi-VN" sz="2800" dirty="0">
                <a:solidFill>
                  <a:srgbClr val="002060"/>
                </a:solidFill>
              </a:rPr>
              <a:t>Vừa gặp sẻ, chích đã reo lên:</a:t>
            </a:r>
            <a:endParaRPr lang="vi-VN" sz="2800" dirty="0">
              <a:solidFill>
                <a:srgbClr val="002060"/>
              </a:solidFill>
            </a:endParaRPr>
          </a:p>
          <a:p>
            <a:pPr lvl="0" algn="just"/>
            <a:r>
              <a:rPr lang="en-US" sz="2800" dirty="0">
                <a:solidFill>
                  <a:srgbClr val="002060"/>
                </a:solidFill>
              </a:rPr>
              <a:t>-</a:t>
            </a:r>
            <a:r>
              <a:rPr lang="vi-VN" sz="2800" dirty="0">
                <a:solidFill>
                  <a:srgbClr val="002060"/>
                </a:solidFill>
              </a:rPr>
              <a:t> Chào bạn sẻ thân mến! Mình vừa kiếm được mười hạt kê rất ngon! Đây này, chúng mình chia đôi: cậu năm hạt, mình năm hạt.</a:t>
            </a:r>
            <a:endParaRPr lang="vi-VN" sz="2800" dirty="0">
              <a:solidFill>
                <a:srgbClr val="002060"/>
              </a:solidFill>
            </a:endParaRPr>
          </a:p>
          <a:p>
            <a:pPr lvl="0" algn="just"/>
            <a:r>
              <a:rPr lang="en-US" sz="2800" dirty="0">
                <a:solidFill>
                  <a:srgbClr val="002060"/>
                </a:solidFill>
              </a:rPr>
              <a:t>-</a:t>
            </a:r>
            <a:r>
              <a:rPr lang="vi-VN" sz="2800" dirty="0">
                <a:solidFill>
                  <a:srgbClr val="002060"/>
                </a:solidFill>
              </a:rPr>
              <a:t> Chia làm gì cơ chứ? Không cần đâu!</a:t>
            </a:r>
            <a:endParaRPr lang="en-US" sz="2800" dirty="0">
              <a:solidFill>
                <a:srgbClr val="002060"/>
              </a:solidFill>
            </a:endParaRPr>
          </a:p>
          <a:p>
            <a:pPr lvl="0" algn="just"/>
            <a:r>
              <a:rPr lang="en-US" sz="2800" dirty="0">
                <a:solidFill>
                  <a:srgbClr val="002060"/>
                </a:solidFill>
              </a:rPr>
              <a:t>- </a:t>
            </a:r>
            <a:r>
              <a:rPr lang="vi-VN" sz="2800" dirty="0">
                <a:solidFill>
                  <a:srgbClr val="002060"/>
                </a:solidFill>
              </a:rPr>
              <a:t>Sẻ lắc lắc chiếc mỏ xinh xắn của mình, tỏ ý không thích.</a:t>
            </a:r>
            <a:endParaRPr lang="en-US" sz="2800" dirty="0">
              <a:solidFill>
                <a:srgbClr val="002060"/>
              </a:solidFill>
            </a:endParaRPr>
          </a:p>
          <a:p>
            <a:pPr lvl="0" algn="just"/>
            <a:r>
              <a:rPr lang="en-US" sz="2800" dirty="0">
                <a:solidFill>
                  <a:srgbClr val="002060"/>
                </a:solidFill>
              </a:rPr>
              <a:t>-</a:t>
            </a:r>
            <a:r>
              <a:rPr lang="vi-VN" sz="2800" dirty="0">
                <a:solidFill>
                  <a:srgbClr val="002060"/>
                </a:solidFill>
              </a:rPr>
              <a:t> Ai kiếm được thì người ấy ăn!</a:t>
            </a:r>
            <a:endParaRPr lang="vi-VN" sz="2800" dirty="0">
              <a:solidFill>
                <a:srgbClr val="002060"/>
              </a:solidFill>
            </a:endParaRPr>
          </a:p>
          <a:p>
            <a:pPr lvl="0" algn="just"/>
            <a:r>
              <a:rPr lang="en-US" sz="2800" dirty="0">
                <a:solidFill>
                  <a:srgbClr val="002060"/>
                </a:solidFill>
              </a:rPr>
              <a:t>-</a:t>
            </a:r>
            <a:r>
              <a:rPr lang="vi-VN" sz="2800" dirty="0">
                <a:solidFill>
                  <a:srgbClr val="002060"/>
                </a:solidFill>
              </a:rPr>
              <a:t> Nhưng mình với cậu là bạn của nhau cơ mà. Đã là bạn thì bất cứ cái gì kiếm được cũng phải chia cho nhau. Lẽ nào cậu không nghĩ như thế?</a:t>
            </a:r>
            <a:endParaRPr lang="vi-VN" sz="2800" dirty="0">
              <a:solidFill>
                <a:srgbClr val="002060"/>
              </a:solidFill>
            </a:endParaRPr>
          </a:p>
        </p:txBody>
      </p:sp>
      <p:pic>
        <p:nvPicPr>
          <p:cNvPr id="4" name="Picture 3"/>
          <p:cNvPicPr>
            <a:picLocks noChangeAspect="1"/>
          </p:cNvPicPr>
          <p:nvPr/>
        </p:nvPicPr>
        <p:blipFill>
          <a:blip r:embed="rId1"/>
          <a:stretch>
            <a:fillRect/>
          </a:stretch>
        </p:blipFill>
        <p:spPr>
          <a:xfrm>
            <a:off x="526503" y="1757198"/>
            <a:ext cx="3676650" cy="26289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50615" y="766477"/>
            <a:ext cx="7270771" cy="4524315"/>
          </a:xfrm>
          <a:prstGeom prst="rect">
            <a:avLst/>
          </a:prstGeom>
          <a:noFill/>
        </p:spPr>
        <p:txBody>
          <a:bodyPr wrap="square" rtlCol="0">
            <a:spAutoFit/>
          </a:bodyPr>
          <a:lstStyle/>
          <a:p>
            <a:pPr lvl="0" algn="just"/>
            <a:r>
              <a:rPr lang="vi-VN" sz="3600" dirty="0">
                <a:solidFill>
                  <a:srgbClr val="002060"/>
                </a:solidFill>
              </a:rPr>
              <a:t>Nghe chích nói, sẻ rất xấu hổ. Thế mà chính sẻ đã ăn hết cả một hộp kê đầy. Sẻ cầm năm hạt kê chích đưa, ngượng nghịu nói:</a:t>
            </a:r>
            <a:endParaRPr lang="vi-VN" sz="3600" dirty="0">
              <a:solidFill>
                <a:srgbClr val="002060"/>
              </a:solidFill>
            </a:endParaRPr>
          </a:p>
          <a:p>
            <a:pPr lvl="0" algn="just"/>
            <a:r>
              <a:rPr lang="en-US" sz="3600" dirty="0">
                <a:solidFill>
                  <a:srgbClr val="002060"/>
                </a:solidFill>
              </a:rPr>
              <a:t>-</a:t>
            </a:r>
            <a:r>
              <a:rPr lang="vi-VN" sz="3600" dirty="0">
                <a:solidFill>
                  <a:srgbClr val="002060"/>
                </a:solidFill>
              </a:rPr>
              <a:t> Mình rất cảm ơn cậu. Cậu đã cho mình những hạt kê ngon, và cho mình cả một bài học quý về tình bạn.</a:t>
            </a:r>
            <a:endParaRPr lang="vi-VN" sz="3600" dirty="0">
              <a:solidFill>
                <a:srgbClr val="002060"/>
              </a:solidFill>
            </a:endParaRPr>
          </a:p>
        </p:txBody>
      </p:sp>
      <p:pic>
        <p:nvPicPr>
          <p:cNvPr id="5" name="Picture 4"/>
          <p:cNvPicPr>
            <a:picLocks noChangeAspect="1"/>
          </p:cNvPicPr>
          <p:nvPr/>
        </p:nvPicPr>
        <p:blipFill>
          <a:blip r:embed="rId1"/>
          <a:stretch>
            <a:fillRect/>
          </a:stretch>
        </p:blipFill>
        <p:spPr>
          <a:xfrm>
            <a:off x="634853" y="1939999"/>
            <a:ext cx="3543300" cy="25527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8" name="图片 37" descr="图标&#10;&#10;中度可信度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75" y="761997"/>
            <a:ext cx="2481950" cy="2481950"/>
          </a:xfrm>
          <a:prstGeom prst="rect">
            <a:avLst/>
          </a:prstGeom>
        </p:spPr>
      </p:pic>
      <p:grpSp>
        <p:nvGrpSpPr>
          <p:cNvPr id="2" name="Group 1"/>
          <p:cNvGrpSpPr/>
          <p:nvPr/>
        </p:nvGrpSpPr>
        <p:grpSpPr>
          <a:xfrm>
            <a:off x="1945329" y="891854"/>
            <a:ext cx="7920650" cy="3169895"/>
            <a:chOff x="2226569" y="506"/>
            <a:chExt cx="7920650" cy="3169895"/>
          </a:xfrm>
        </p:grpSpPr>
        <p:sp>
          <p:nvSpPr>
            <p:cNvPr id="15" name="Rectangle: Rounded Corners 14"/>
            <p:cNvSpPr/>
            <p:nvPr/>
          </p:nvSpPr>
          <p:spPr>
            <a:xfrm>
              <a:off x="2226569" y="506"/>
              <a:ext cx="7920650" cy="3113771"/>
            </a:xfrm>
            <a:prstGeom prst="roundRect">
              <a:avLst/>
            </a:prstGeom>
            <a:solidFill>
              <a:schemeClr val="bg1"/>
            </a:solidFill>
            <a:ln w="76200">
              <a:solidFill>
                <a:srgbClr val="2E9C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思源黑体 CN Medium"/>
                <a:cs typeface="Calibri" panose="020F0502020204030204" pitchFamily="34" charset="0"/>
              </a:endParaRPr>
            </a:p>
          </p:txBody>
        </p:sp>
        <p:grpSp>
          <p:nvGrpSpPr>
            <p:cNvPr id="16" name="Group 15"/>
            <p:cNvGrpSpPr/>
            <p:nvPr/>
          </p:nvGrpSpPr>
          <p:grpSpPr>
            <a:xfrm>
              <a:off x="2587560" y="303138"/>
              <a:ext cx="7462386" cy="2867263"/>
              <a:chOff x="2464530" y="104418"/>
              <a:chExt cx="7462386" cy="2867263"/>
            </a:xfrm>
          </p:grpSpPr>
          <p:sp>
            <p:nvSpPr>
              <p:cNvPr id="17" name="TextBox 16"/>
              <p:cNvSpPr txBox="1"/>
              <p:nvPr/>
            </p:nvSpPr>
            <p:spPr>
              <a:xfrm>
                <a:off x="2464530" y="170914"/>
                <a:ext cx="7462386"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800" b="1" i="0" u="none" strike="noStrike" kern="1200" cap="none" spc="0" normalizeH="0" baseline="0" noProof="0" dirty="0">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2. </a:t>
                </a:r>
                <a:r>
                  <a:rPr kumimoji="0" lang="en-US" sz="8800" b="1" i="0" u="none" strike="noStrike" kern="1200" cap="none" spc="0" normalizeH="0" baseline="0" noProof="0" dirty="0" err="1">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Kể</a:t>
                </a:r>
                <a:r>
                  <a:rPr kumimoji="0" lang="en-US" sz="8800" b="1" i="0" u="none" strike="noStrike" kern="1200" cap="none" spc="0" normalizeH="0" baseline="0" noProof="0" dirty="0">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 </a:t>
                </a:r>
                <a:r>
                  <a:rPr kumimoji="0" lang="en-US" sz="8800" b="1" i="0" u="none" strike="noStrike" kern="1200" cap="none" spc="0" normalizeH="0" baseline="0" noProof="0" dirty="0" err="1">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lại</a:t>
                </a:r>
                <a:r>
                  <a:rPr kumimoji="0" lang="en-US" sz="8800" b="1" i="0" u="none" strike="noStrike" kern="1200" cap="none" spc="0" normalizeH="0" baseline="0" noProof="0" dirty="0">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 </a:t>
                </a:r>
                <a:r>
                  <a:rPr kumimoji="0" lang="en-US" sz="8800" b="1" i="0" u="none" strike="noStrike" kern="1200" cap="none" spc="0" normalizeH="0" baseline="0" noProof="0" dirty="0" err="1">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câu</a:t>
                </a:r>
                <a:r>
                  <a:rPr kumimoji="0" lang="en-US" sz="8800" b="1" i="0" u="none" strike="noStrike" kern="1200" cap="none" spc="0" normalizeH="0" baseline="0" noProof="0" dirty="0">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 </a:t>
                </a:r>
                <a:r>
                  <a:rPr kumimoji="0" lang="en-US" sz="8800" b="1" i="0" u="none" strike="noStrike" kern="1200" cap="none" spc="0" normalizeH="0" baseline="0" noProof="0" dirty="0" err="1">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chuyện</a:t>
                </a:r>
                <a:endParaRPr kumimoji="0" lang="en-US" sz="8800" b="1" i="0" u="none" strike="noStrike" kern="1200" cap="none" spc="0" normalizeH="0" baseline="0" noProof="0" dirty="0">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endParaRPr>
              </a:p>
            </p:txBody>
          </p:sp>
          <p:sp>
            <p:nvSpPr>
              <p:cNvPr id="18" name="TextBox 17"/>
              <p:cNvSpPr txBox="1"/>
              <p:nvPr/>
            </p:nvSpPr>
            <p:spPr>
              <a:xfrm>
                <a:off x="2830290" y="104418"/>
                <a:ext cx="6715348"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800" b="1" i="0" u="none" strike="noStrike" kern="1200" cap="none" spc="0" normalizeH="0" baseline="0" noProof="0" dirty="0">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2. </a:t>
                </a:r>
                <a:r>
                  <a:rPr kumimoji="0" lang="en-US" sz="8800" b="1" i="0" u="none" strike="noStrike" kern="1200" cap="none" spc="0" normalizeH="0" baseline="0" noProof="0" dirty="0" err="1">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Kể</a:t>
                </a:r>
                <a:r>
                  <a:rPr kumimoji="0" lang="en-US" sz="8800" b="1" i="0" u="none" strike="noStrike" kern="1200" cap="none" spc="0" normalizeH="0" baseline="0" noProof="0" dirty="0">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 </a:t>
                </a:r>
                <a:r>
                  <a:rPr kumimoji="0" lang="en-US" sz="8800" b="1" i="0" u="none" strike="noStrike" kern="1200" cap="none" spc="0" normalizeH="0" baseline="0" noProof="0" dirty="0" err="1">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lại</a:t>
                </a:r>
                <a:r>
                  <a:rPr kumimoji="0" lang="en-US" sz="8800" b="1" i="0" u="none" strike="noStrike" kern="1200" cap="none" spc="0" normalizeH="0" baseline="0" noProof="0" dirty="0">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 </a:t>
                </a:r>
                <a:r>
                  <a:rPr kumimoji="0" lang="en-US" sz="8800" b="1" i="0" u="none" strike="noStrike" kern="1200" cap="none" spc="0" normalizeH="0" baseline="0" noProof="0" dirty="0" err="1">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câu</a:t>
                </a:r>
                <a:r>
                  <a:rPr kumimoji="0" lang="en-US" sz="8800" b="1" i="0" u="none" strike="noStrike" kern="1200" cap="none" spc="0" normalizeH="0" baseline="0" noProof="0" dirty="0">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 </a:t>
                </a:r>
                <a:r>
                  <a:rPr kumimoji="0" lang="en-US" sz="8800" b="1" i="0" u="none" strike="noStrike" kern="1200" cap="none" spc="0" normalizeH="0" baseline="0" noProof="0" dirty="0" err="1">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chuyện</a:t>
                </a:r>
                <a:endParaRPr kumimoji="0" lang="en-US" sz="8800" b="1" i="0" u="none" strike="noStrike" kern="1200" cap="none" spc="0" normalizeH="0" baseline="0" noProof="0" dirty="0">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endParaRPr>
              </a:p>
            </p:txBody>
          </p:sp>
        </p:grpSp>
      </p:grpSp>
      <p:pic>
        <p:nvPicPr>
          <p:cNvPr id="12" name="Picture 11" descr="A picture containing text, vector graphics&#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794934" y="1523353"/>
            <a:ext cx="3843661" cy="4305386"/>
          </a:xfrm>
          <a:prstGeom prst="rect">
            <a:avLst/>
          </a:prstGeom>
        </p:spPr>
      </p:pic>
      <p:pic>
        <p:nvPicPr>
          <p:cNvPr id="32" name="图片 31" descr="图片包含 游戏机, 花, 房间&#10;&#10;描述已自动生成"/>
          <p:cNvPicPr>
            <a:picLocks noChangeAspect="1"/>
          </p:cNvPicPr>
          <p:nvPr/>
        </p:nvPicPr>
        <p:blipFill rotWithShape="1">
          <a:blip r:embed="rId5">
            <a:extLst>
              <a:ext uri="{28A0092B-C50C-407E-A947-70E740481C1C}">
                <a14:useLocalDpi xmlns:a14="http://schemas.microsoft.com/office/drawing/2010/main" val="0"/>
              </a:ext>
            </a:extLst>
          </a:blip>
          <a:srcRect t="34709"/>
          <a:stretch>
            <a:fillRect/>
          </a:stretch>
        </p:blipFill>
        <p:spPr>
          <a:xfrm>
            <a:off x="0" y="2002972"/>
            <a:ext cx="12192000" cy="4855028"/>
          </a:xfrm>
          <a:prstGeom prst="rect">
            <a:avLst/>
          </a:prstGeom>
          <a:ln>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stretch>
            <a:fillRect/>
          </a:stretch>
        </p:blipFill>
        <p:spPr>
          <a:xfrm>
            <a:off x="936994" y="1464524"/>
            <a:ext cx="3619500" cy="3609975"/>
          </a:xfrm>
          <a:prstGeom prst="rect">
            <a:avLst/>
          </a:prstGeom>
        </p:spPr>
      </p:pic>
      <p:sp>
        <p:nvSpPr>
          <p:cNvPr id="6" name="Hình chữ nhật: Góc Tròn 1"/>
          <p:cNvSpPr/>
          <p:nvPr/>
        </p:nvSpPr>
        <p:spPr>
          <a:xfrm>
            <a:off x="5159448" y="2164168"/>
            <a:ext cx="5951575" cy="2014427"/>
          </a:xfrm>
          <a:prstGeom prst="roundRect">
            <a:avLst/>
          </a:prstGeom>
          <a:solidFill>
            <a:schemeClr val="accent4">
              <a:lumMod val="20000"/>
              <a:lumOff val="80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Aft>
                <a:spcPts val="500"/>
              </a:spcAft>
              <a:defRPr/>
            </a:pPr>
            <a:r>
              <a:rPr lang="en-US" sz="3600" b="1" dirty="0" err="1">
                <a:solidFill>
                  <a:srgbClr val="002060"/>
                </a:solidFill>
                <a:latin typeface="Cambria" panose="02040503050406030204" pitchFamily="18" charset="0"/>
                <a:ea typeface="Cambria" panose="02040503050406030204" pitchFamily="18" charset="0"/>
              </a:rPr>
              <a:t>Chim</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sẻ</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có</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suy</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nghĩ</a:t>
            </a:r>
            <a:r>
              <a:rPr lang="en-US" sz="3600" b="1" dirty="0">
                <a:solidFill>
                  <a:srgbClr val="002060"/>
                </a:solidFill>
                <a:latin typeface="Cambria" panose="02040503050406030204" pitchFamily="18" charset="0"/>
                <a:ea typeface="Cambria" panose="02040503050406030204" pitchFamily="18" charset="0"/>
              </a:rPr>
              <a:t> n</a:t>
            </a:r>
            <a:r>
              <a:rPr lang="vi-VN" sz="3600" b="1" dirty="0">
                <a:solidFill>
                  <a:srgbClr val="002060"/>
                </a:solidFill>
                <a:latin typeface="Cambria" panose="02040503050406030204" pitchFamily="18" charset="0"/>
                <a:ea typeface="Cambria" panose="02040503050406030204" pitchFamily="18" charset="0"/>
              </a:rPr>
              <a:t>ếu cho cả chích ăn nữa thì chẳng còn lại là bao.</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Góc Tròn 1"/>
          <p:cNvSpPr/>
          <p:nvPr/>
        </p:nvSpPr>
        <p:spPr>
          <a:xfrm>
            <a:off x="5159448" y="1818168"/>
            <a:ext cx="5951575" cy="2562446"/>
          </a:xfrm>
          <a:prstGeom prst="roundRect">
            <a:avLst/>
          </a:prstGeom>
          <a:solidFill>
            <a:schemeClr val="accent4">
              <a:lumMod val="20000"/>
              <a:lumOff val="80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Aft>
                <a:spcPts val="500"/>
              </a:spcAft>
              <a:defRPr/>
            </a:pPr>
            <a:r>
              <a:rPr lang="vi-VN" sz="3600" b="1">
                <a:solidFill>
                  <a:srgbClr val="002060"/>
                </a:solidFill>
                <a:latin typeface="Cambria" panose="02040503050406030204" pitchFamily="18" charset="0"/>
                <a:ea typeface="Cambria" panose="02040503050406030204" pitchFamily="18" charset="0"/>
              </a:rPr>
              <a:t>Chích bèn gói cẩn thận vào một chiếc lá, rồi chạy đi tìm người bạn thân thiết của mình.</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3" name="Picture 2"/>
          <p:cNvPicPr>
            <a:picLocks noChangeAspect="1"/>
          </p:cNvPicPr>
          <p:nvPr/>
        </p:nvPicPr>
        <p:blipFill>
          <a:blip r:embed="rId1"/>
          <a:stretch>
            <a:fillRect/>
          </a:stretch>
        </p:blipFill>
        <p:spPr>
          <a:xfrm>
            <a:off x="1045202" y="1646606"/>
            <a:ext cx="3743325" cy="326707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Góc Tròn 1"/>
          <p:cNvSpPr/>
          <p:nvPr/>
        </p:nvSpPr>
        <p:spPr>
          <a:xfrm>
            <a:off x="5159448" y="1052623"/>
            <a:ext cx="5951575" cy="3891517"/>
          </a:xfrm>
          <a:prstGeom prst="roundRect">
            <a:avLst/>
          </a:prstGeom>
          <a:solidFill>
            <a:schemeClr val="accent4">
              <a:lumMod val="20000"/>
              <a:lumOff val="80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Aft>
                <a:spcPts val="500"/>
              </a:spcAft>
              <a:defRPr/>
            </a:pPr>
            <a:r>
              <a:rPr lang="vi-VN" sz="3600" b="1" dirty="0">
                <a:solidFill>
                  <a:srgbClr val="002060"/>
                </a:solidFill>
                <a:latin typeface="Cambria" panose="02040503050406030204" pitchFamily="18" charset="0"/>
                <a:ea typeface="Cambria" panose="02040503050406030204" pitchFamily="18" charset="0"/>
              </a:rPr>
              <a:t>Nhưng mình với cậu là bạn thân của nhau cơ mà. Đã là bạn thì bất cứ cái gì kiếm được cũng phải chia cho nhau. Lẽ nào cậu không nghĩ như thế?</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4" name="Picture 3"/>
          <p:cNvPicPr>
            <a:picLocks noChangeAspect="1"/>
          </p:cNvPicPr>
          <p:nvPr/>
        </p:nvPicPr>
        <p:blipFill>
          <a:blip r:embed="rId1"/>
          <a:stretch>
            <a:fillRect/>
          </a:stretch>
        </p:blipFill>
        <p:spPr>
          <a:xfrm>
            <a:off x="1064585" y="1516469"/>
            <a:ext cx="3619500" cy="33147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Góc Tròn 1"/>
          <p:cNvSpPr/>
          <p:nvPr/>
        </p:nvSpPr>
        <p:spPr>
          <a:xfrm>
            <a:off x="5159448" y="1392865"/>
            <a:ext cx="5951575" cy="3317359"/>
          </a:xfrm>
          <a:prstGeom prst="roundRect">
            <a:avLst/>
          </a:prstGeom>
          <a:solidFill>
            <a:schemeClr val="accent4">
              <a:lumMod val="20000"/>
              <a:lumOff val="80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Aft>
                <a:spcPts val="500"/>
              </a:spcAft>
              <a:defRPr/>
            </a:pPr>
            <a:r>
              <a:rPr lang="vi-VN" sz="4400" b="1" dirty="0">
                <a:solidFill>
                  <a:srgbClr val="002060"/>
                </a:solidFill>
                <a:latin typeface="Cambria" panose="02040503050406030204" pitchFamily="18" charset="0"/>
                <a:ea typeface="Cambria" panose="02040503050406030204" pitchFamily="18" charset="0"/>
              </a:rPr>
              <a:t>Vì sẻ thấy mình ích kỉ, chỉ biết nghĩ đến bản thân. Chim chích thật tốt bụng…</a:t>
            </a:r>
            <a:endPar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1"/>
          <a:stretch>
            <a:fillRect/>
          </a:stretch>
        </p:blipFill>
        <p:spPr>
          <a:xfrm>
            <a:off x="1089173" y="1623016"/>
            <a:ext cx="3676650" cy="295275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A picture containing background pattern&#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10303" r="10303" b="48596"/>
          <a:stretch>
            <a:fillRect/>
          </a:stretch>
        </p:blipFill>
        <p:spPr>
          <a:xfrm>
            <a:off x="0" y="5858021"/>
            <a:ext cx="12192000" cy="999978"/>
          </a:xfrm>
          <a:prstGeom prst="rect">
            <a:avLst/>
          </a:prstGeom>
        </p:spPr>
      </p:pic>
      <p:pic>
        <p:nvPicPr>
          <p:cNvPr id="5" name="Picture 4" descr="A picture containing toy, doll&#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3798" y="3431851"/>
            <a:ext cx="4958366" cy="3426149"/>
          </a:xfrm>
          <a:prstGeom prst="rect">
            <a:avLst/>
          </a:prstGeom>
        </p:spPr>
      </p:pic>
      <p:pic>
        <p:nvPicPr>
          <p:cNvPr id="4098" name="Picture 2" descr="Colorful flowers flat icon pack"/>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3484" t="56247" r="50194" b="995"/>
          <a:stretch>
            <a:fillRect/>
          </a:stretch>
        </p:blipFill>
        <p:spPr bwMode="auto">
          <a:xfrm>
            <a:off x="9580307" y="2924798"/>
            <a:ext cx="1569493" cy="1759401"/>
          </a:xfrm>
          <a:prstGeom prst="rect">
            <a:avLst/>
          </a:prstGeom>
          <a:noFill/>
          <a:extLst>
            <a:ext uri="{909E8E84-426E-40DD-AFC4-6F175D3DCCD1}">
              <a14:hiddenFill xmlns:a14="http://schemas.microsoft.com/office/drawing/2010/main">
                <a:solidFill>
                  <a:srgbClr val="FFFFFF"/>
                </a:solidFill>
              </a14:hiddenFill>
            </a:ext>
          </a:extLst>
        </p:spPr>
      </p:pic>
      <p:sp>
        <p:nvSpPr>
          <p:cNvPr id="9" name="Hình chữ nhật: Góc Tròn 1"/>
          <p:cNvSpPr/>
          <p:nvPr/>
        </p:nvSpPr>
        <p:spPr>
          <a:xfrm>
            <a:off x="3117518" y="710647"/>
            <a:ext cx="6919415" cy="2265529"/>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3127043" y="950110"/>
            <a:ext cx="691941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a:ln w="12700">
                  <a:solidFill>
                    <a:sysClr val="windowText" lastClr="000000"/>
                  </a:solidFill>
                </a:ln>
                <a:solidFill>
                  <a:srgbClr val="FFCC00"/>
                </a:solidFill>
                <a:effectLst/>
                <a:uLnTx/>
                <a:uFillTx/>
                <a:latin typeface="Calibri" panose="020F0502020204030204"/>
                <a:ea typeface="+mn-ea"/>
                <a:cs typeface="+mn-cs"/>
              </a:rPr>
              <a:t>Kể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lại</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câu</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chuyện</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trong</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nhóm</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endPar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par>
                                <p:cTn id="9" presetID="32" presetClass="emph" presetSubtype="0" fill="hold" grpId="1" nodeType="withEffect">
                                  <p:stCondLst>
                                    <p:cond delay="0"/>
                                  </p:stCondLst>
                                  <p:childTnLst>
                                    <p:animRot by="120000">
                                      <p:cBhvr>
                                        <p:cTn id="10" dur="100" fill="hold">
                                          <p:stCondLst>
                                            <p:cond delay="0"/>
                                          </p:stCondLst>
                                        </p:cTn>
                                        <p:tgtEl>
                                          <p:spTgt spid="11"/>
                                        </p:tgtEl>
                                        <p:attrNameLst>
                                          <p:attrName>r</p:attrName>
                                        </p:attrNameLst>
                                      </p:cBhvr>
                                    </p:animRot>
                                    <p:animRot by="-240000">
                                      <p:cBhvr>
                                        <p:cTn id="11" dur="200" fill="hold">
                                          <p:stCondLst>
                                            <p:cond delay="200"/>
                                          </p:stCondLst>
                                        </p:cTn>
                                        <p:tgtEl>
                                          <p:spTgt spid="11"/>
                                        </p:tgtEl>
                                        <p:attrNameLst>
                                          <p:attrName>r</p:attrName>
                                        </p:attrNameLst>
                                      </p:cBhvr>
                                    </p:animRot>
                                    <p:animRot by="240000">
                                      <p:cBhvr>
                                        <p:cTn id="12" dur="200" fill="hold">
                                          <p:stCondLst>
                                            <p:cond delay="400"/>
                                          </p:stCondLst>
                                        </p:cTn>
                                        <p:tgtEl>
                                          <p:spTgt spid="11"/>
                                        </p:tgtEl>
                                        <p:attrNameLst>
                                          <p:attrName>r</p:attrName>
                                        </p:attrNameLst>
                                      </p:cBhvr>
                                    </p:animRot>
                                    <p:animRot by="-240000">
                                      <p:cBhvr>
                                        <p:cTn id="13" dur="200" fill="hold">
                                          <p:stCondLst>
                                            <p:cond delay="600"/>
                                          </p:stCondLst>
                                        </p:cTn>
                                        <p:tgtEl>
                                          <p:spTgt spid="11"/>
                                        </p:tgtEl>
                                        <p:attrNameLst>
                                          <p:attrName>r</p:attrName>
                                        </p:attrNameLst>
                                      </p:cBhvr>
                                    </p:animRot>
                                    <p:animRot by="120000">
                                      <p:cBhvr>
                                        <p:cTn id="14"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1"/>
          <a:stretch>
            <a:fillRect/>
          </a:stretch>
        </p:blipFill>
        <p:spPr>
          <a:xfrm>
            <a:off x="913931" y="231975"/>
            <a:ext cx="10821338" cy="1603387"/>
          </a:xfrm>
          <a:prstGeom prst="rect">
            <a:avLst/>
          </a:prstGeom>
        </p:spPr>
      </p:pic>
      <p:pic>
        <p:nvPicPr>
          <p:cNvPr id="21" name="Picture 20"/>
          <p:cNvPicPr>
            <a:picLocks noChangeAspect="1"/>
          </p:cNvPicPr>
          <p:nvPr/>
        </p:nvPicPr>
        <p:blipFill>
          <a:blip r:embed="rId2"/>
          <a:stretch>
            <a:fillRect/>
          </a:stretch>
        </p:blipFill>
        <p:spPr>
          <a:xfrm>
            <a:off x="-1177725" y="1612965"/>
            <a:ext cx="6097595" cy="5469901"/>
          </a:xfrm>
          <a:prstGeom prst="rect">
            <a:avLst/>
          </a:prstGeom>
        </p:spPr>
      </p:pic>
      <p:pic>
        <p:nvPicPr>
          <p:cNvPr id="4" name="Picture 3"/>
          <p:cNvPicPr>
            <a:picLocks noChangeAspect="1"/>
          </p:cNvPicPr>
          <p:nvPr/>
        </p:nvPicPr>
        <p:blipFill>
          <a:blip r:embed="rId3"/>
          <a:stretch>
            <a:fillRect/>
          </a:stretch>
        </p:blipFill>
        <p:spPr>
          <a:xfrm>
            <a:off x="5193033" y="1775637"/>
            <a:ext cx="5369305" cy="489795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ackgroundRemoval t="8411" b="91751" l="9994" r="89942">
                        <a14:foregroundMark x1="46831" y1="8411" x2="45181" y2="12212"/>
                        <a14:foregroundMark x1="52167" y1="91751" x2="51391" y2="87950"/>
                      </a14:backgroundRemoval>
                    </a14:imgEffect>
                  </a14:imgLayer>
                </a14:imgProps>
              </a:ext>
              <a:ext uri="{28A0092B-C50C-407E-A947-70E740481C1C}">
                <a14:useLocalDpi xmlns:a14="http://schemas.microsoft.com/office/drawing/2010/main" val="0"/>
              </a:ext>
            </a:extLst>
          </a:blip>
          <a:stretch>
            <a:fillRect/>
          </a:stretch>
        </p:blipFill>
        <p:spPr>
          <a:xfrm>
            <a:off x="-997689" y="2819429"/>
            <a:ext cx="5048456" cy="4038571"/>
          </a:xfrm>
          <a:prstGeom prst="rect">
            <a:avLst/>
          </a:prstGeom>
        </p:spPr>
      </p:pic>
      <p:sp>
        <p:nvSpPr>
          <p:cNvPr id="4" name="TextBox 3"/>
          <p:cNvSpPr txBox="1"/>
          <p:nvPr/>
        </p:nvSpPr>
        <p:spPr>
          <a:xfrm>
            <a:off x="1897217" y="524645"/>
            <a:ext cx="9819862" cy="1446550"/>
          </a:xfrm>
          <a:prstGeom prst="rect">
            <a:avLst/>
          </a:prstGeom>
          <a:solidFill>
            <a:schemeClr val="bg1"/>
          </a:solidFill>
          <a:ln>
            <a:solidFill>
              <a:schemeClr val="accent1"/>
            </a:solidFill>
          </a:ln>
        </p:spPr>
        <p:txBody>
          <a:bodyPr wrap="square">
            <a:spAutoFit/>
          </a:bodyPr>
          <a:lstStyle/>
          <a:p>
            <a:pPr lvl="0" algn="just" defTabSz="457200"/>
            <a:r>
              <a:rPr lang="vi-VN" sz="4400" b="1" dirty="0">
                <a:solidFill>
                  <a:srgbClr val="FF3399"/>
                </a:solidFill>
                <a:latin typeface="Calibri" panose="020F0502020204030204" pitchFamily="34" charset="0"/>
                <a:ea typeface="Times New Roman" panose="02020603050405020304" pitchFamily="18" charset="0"/>
                <a:cs typeface="Calibri" panose="020F0502020204030204" pitchFamily="34" charset="0"/>
              </a:rPr>
              <a:t>Qua câu chuyện em học được những bài học gì từ các nhân vật trong câu chuyện?</a:t>
            </a:r>
            <a:endParaRPr kumimoji="0" lang="en-US" sz="4000" b="1" i="0" u="none" strike="noStrike" kern="1200" cap="none" spc="0" normalizeH="0" baseline="0" noProof="0" dirty="0">
              <a:ln>
                <a:noFill/>
              </a:ln>
              <a:solidFill>
                <a:srgbClr val="FF3399"/>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5" name="Hình chữ nhật: Góc Tròn 1"/>
          <p:cNvSpPr/>
          <p:nvPr/>
        </p:nvSpPr>
        <p:spPr>
          <a:xfrm>
            <a:off x="2934586" y="2402958"/>
            <a:ext cx="8102009" cy="3646968"/>
          </a:xfrm>
          <a:prstGeom prst="roundRect">
            <a:avLst/>
          </a:prstGeom>
          <a:solidFill>
            <a:schemeClr val="accent4">
              <a:lumMod val="20000"/>
              <a:lumOff val="80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Aft>
                <a:spcPts val="500"/>
              </a:spcAft>
              <a:defRPr/>
            </a:pPr>
            <a:r>
              <a:rPr lang="vi-VN" sz="4400" b="1" dirty="0">
                <a:solidFill>
                  <a:srgbClr val="002060"/>
                </a:solidFill>
                <a:latin typeface="Cambria" panose="02040503050406030204" pitchFamily="18" charset="0"/>
                <a:ea typeface="Cambria" panose="02040503050406030204" pitchFamily="18" charset="0"/>
              </a:rPr>
              <a:t>+ Sự trân trọng với người thân và bạn bè.</a:t>
            </a:r>
            <a:endParaRPr lang="vi-VN" sz="4400" b="1" dirty="0">
              <a:solidFill>
                <a:srgbClr val="002060"/>
              </a:solidFill>
              <a:latin typeface="Cambria" panose="02040503050406030204" pitchFamily="18" charset="0"/>
              <a:ea typeface="Cambria" panose="02040503050406030204" pitchFamily="18" charset="0"/>
            </a:endParaRPr>
          </a:p>
          <a:p>
            <a:pPr lvl="0" algn="just">
              <a:spcAft>
                <a:spcPts val="500"/>
              </a:spcAft>
              <a:defRPr/>
            </a:pPr>
            <a:r>
              <a:rPr lang="vi-VN" sz="4400" b="1" dirty="0">
                <a:solidFill>
                  <a:srgbClr val="002060"/>
                </a:solidFill>
                <a:latin typeface="Cambria" panose="02040503050406030204" pitchFamily="18" charset="0"/>
                <a:ea typeface="Cambria" panose="02040503050406030204" pitchFamily="18" charset="0"/>
              </a:rPr>
              <a:t>+ Đã là bạn phải biết quan tâm, chia sẻ, chăm sóc, giúp đỡ lẫn nhau…</a:t>
            </a:r>
            <a:endParaRPr lang="vi-VN" sz="4400" b="1" dirty="0">
              <a:solidFill>
                <a:srgbClr val="002060"/>
              </a:solidFill>
              <a:latin typeface="Cambria" panose="02040503050406030204" pitchFamily="18" charset="0"/>
              <a:ea typeface="Cambria" panose="020405030504060302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Chim Chích Bông Vui Nhộn 4K  Nhạc Thiếu Nhi 3D Mới Nhất 2017_1080p">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2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ackgroundRemoval t="8411" b="91751" l="9994" r="89942">
                        <a14:foregroundMark x1="46831" y1="8411" x2="45181" y2="12212"/>
                        <a14:foregroundMark x1="52167" y1="91751" x2="51391" y2="87950"/>
                      </a14:backgroundRemoval>
                    </a14:imgEffect>
                  </a14:imgLayer>
                </a14:imgProps>
              </a:ext>
              <a:ext uri="{28A0092B-C50C-407E-A947-70E740481C1C}">
                <a14:useLocalDpi xmlns:a14="http://schemas.microsoft.com/office/drawing/2010/main" val="0"/>
              </a:ext>
            </a:extLst>
          </a:blip>
          <a:stretch>
            <a:fillRect/>
          </a:stretch>
        </p:blipFill>
        <p:spPr>
          <a:xfrm>
            <a:off x="-997689" y="2819429"/>
            <a:ext cx="5048456" cy="4038571"/>
          </a:xfrm>
          <a:prstGeom prst="rect">
            <a:avLst/>
          </a:prstGeom>
        </p:spPr>
      </p:pic>
      <p:sp>
        <p:nvSpPr>
          <p:cNvPr id="4" name="TextBox 3"/>
          <p:cNvSpPr txBox="1"/>
          <p:nvPr/>
        </p:nvSpPr>
        <p:spPr>
          <a:xfrm>
            <a:off x="1716464" y="1290189"/>
            <a:ext cx="9819862" cy="1754326"/>
          </a:xfrm>
          <a:prstGeom prst="rect">
            <a:avLst/>
          </a:prstGeom>
          <a:solidFill>
            <a:schemeClr val="bg1"/>
          </a:solidFill>
          <a:ln>
            <a:solidFill>
              <a:schemeClr val="accent1"/>
            </a:solidFill>
          </a:ln>
        </p:spPr>
        <p:txBody>
          <a:bodyPr wrap="square">
            <a:spAutoFit/>
          </a:bodyPr>
          <a:lstStyle/>
          <a:p>
            <a:pPr lvl="0" algn="just" defTabSz="457200"/>
            <a:r>
              <a:rPr lang="vi-VN" sz="5400" b="1" dirty="0">
                <a:solidFill>
                  <a:srgbClr val="FF3399"/>
                </a:solidFill>
                <a:latin typeface="Calibri" panose="020F0502020204030204" pitchFamily="34" charset="0"/>
                <a:ea typeface="Times New Roman" panose="02020603050405020304" pitchFamily="18" charset="0"/>
                <a:cs typeface="Calibri" panose="020F0502020204030204" pitchFamily="34" charset="0"/>
              </a:rPr>
              <a:t>Trong lớp các bạn cần làm gì để tình bạn luôn gắn kết?</a:t>
            </a:r>
            <a:endParaRPr kumimoji="0" lang="en-US" sz="4800" b="1" i="0" u="none" strike="noStrike" kern="1200" cap="none" spc="0" normalizeH="0" baseline="0" noProof="0" dirty="0">
              <a:ln>
                <a:noFill/>
              </a:ln>
              <a:solidFill>
                <a:srgbClr val="FF3399"/>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8" name="图片 37" descr="图标&#10;&#10;中度可信度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75" y="761997"/>
            <a:ext cx="2481950" cy="2481950"/>
          </a:xfrm>
          <a:prstGeom prst="rect">
            <a:avLst/>
          </a:prstGeom>
        </p:spPr>
      </p:pic>
      <p:grpSp>
        <p:nvGrpSpPr>
          <p:cNvPr id="2" name="Group 1"/>
          <p:cNvGrpSpPr/>
          <p:nvPr/>
        </p:nvGrpSpPr>
        <p:grpSpPr>
          <a:xfrm>
            <a:off x="1945329" y="891854"/>
            <a:ext cx="7920650" cy="3169895"/>
            <a:chOff x="2226569" y="506"/>
            <a:chExt cx="7920650" cy="3169895"/>
          </a:xfrm>
        </p:grpSpPr>
        <p:sp>
          <p:nvSpPr>
            <p:cNvPr id="15" name="Rectangle: Rounded Corners 14"/>
            <p:cNvSpPr/>
            <p:nvPr/>
          </p:nvSpPr>
          <p:spPr>
            <a:xfrm>
              <a:off x="2226569" y="506"/>
              <a:ext cx="7920650" cy="3113771"/>
            </a:xfrm>
            <a:prstGeom prst="roundRect">
              <a:avLst/>
            </a:prstGeom>
            <a:solidFill>
              <a:schemeClr val="bg1"/>
            </a:solidFill>
            <a:ln w="76200">
              <a:solidFill>
                <a:srgbClr val="2E9C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思源黑体 CN Medium"/>
                <a:cs typeface="Calibri" panose="020F0502020204030204" pitchFamily="34" charset="0"/>
              </a:endParaRPr>
            </a:p>
          </p:txBody>
        </p:sp>
        <p:grpSp>
          <p:nvGrpSpPr>
            <p:cNvPr id="16" name="Group 15"/>
            <p:cNvGrpSpPr/>
            <p:nvPr/>
          </p:nvGrpSpPr>
          <p:grpSpPr>
            <a:xfrm>
              <a:off x="2587560" y="345669"/>
              <a:ext cx="7462386" cy="2824732"/>
              <a:chOff x="2464530" y="146949"/>
              <a:chExt cx="7462386" cy="2824732"/>
            </a:xfrm>
          </p:grpSpPr>
          <p:sp>
            <p:nvSpPr>
              <p:cNvPr id="17" name="TextBox 16"/>
              <p:cNvSpPr txBox="1"/>
              <p:nvPr/>
            </p:nvSpPr>
            <p:spPr>
              <a:xfrm>
                <a:off x="2464530" y="170914"/>
                <a:ext cx="7462386"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800" b="1" i="0" u="none" strike="noStrike" kern="1200" cap="none" spc="0" normalizeH="0" baseline="0" noProof="0" dirty="0">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3. </a:t>
                </a:r>
                <a:r>
                  <a:rPr kumimoji="0" lang="en-US" sz="8800" b="1" i="0" u="none" strike="noStrike" kern="1200" cap="none" spc="0" normalizeH="0" baseline="0" noProof="0" dirty="0" err="1">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Tóm</a:t>
                </a:r>
                <a:r>
                  <a:rPr kumimoji="0" lang="en-US" sz="8800" b="1" i="0" u="none" strike="noStrike" kern="1200" cap="none" spc="0" normalizeH="0" baseline="0" noProof="0" dirty="0">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 </a:t>
                </a:r>
                <a:r>
                  <a:rPr kumimoji="0" lang="en-US" sz="8800" b="1" i="0" u="none" strike="noStrike" kern="1200" cap="none" spc="0" normalizeH="0" baseline="0" noProof="0" dirty="0" err="1">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tắt</a:t>
                </a:r>
                <a:r>
                  <a:rPr kumimoji="0" lang="en-US" sz="8800" b="1" i="0" u="none" strike="noStrike" kern="1200" cap="none" spc="0" normalizeH="0" baseline="0" noProof="0" dirty="0">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 </a:t>
                </a:r>
                <a:r>
                  <a:rPr kumimoji="0" lang="en-US" sz="8800" b="1" i="0" u="none" strike="noStrike" kern="1200" cap="none" spc="0" normalizeH="0" baseline="0" noProof="0" dirty="0" err="1">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câu</a:t>
                </a:r>
                <a:r>
                  <a:rPr kumimoji="0" lang="en-US" sz="8800" b="1" i="0" u="none" strike="noStrike" kern="1200" cap="none" spc="0" normalizeH="0" baseline="0" noProof="0" dirty="0">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 </a:t>
                </a:r>
                <a:r>
                  <a:rPr kumimoji="0" lang="en-US" sz="8800" b="1" i="0" u="none" strike="noStrike" kern="1200" cap="none" spc="0" normalizeH="0" baseline="0" noProof="0" dirty="0" err="1">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chuyện</a:t>
                </a:r>
                <a:endParaRPr kumimoji="0" lang="en-US" sz="8800" b="1" i="0" u="none" strike="noStrike" kern="1200" cap="none" spc="0" normalizeH="0" baseline="0" noProof="0" dirty="0">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endParaRPr>
              </a:p>
            </p:txBody>
          </p:sp>
          <p:sp>
            <p:nvSpPr>
              <p:cNvPr id="18" name="TextBox 17"/>
              <p:cNvSpPr txBox="1"/>
              <p:nvPr/>
            </p:nvSpPr>
            <p:spPr>
              <a:xfrm>
                <a:off x="2851555" y="146949"/>
                <a:ext cx="6715348"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800" b="1" i="0" u="none" strike="noStrike" kern="1200" cap="none" spc="0" normalizeH="0" baseline="0" noProof="0" dirty="0">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3. </a:t>
                </a:r>
                <a:r>
                  <a:rPr kumimoji="0" lang="en-US" sz="8800" b="1" i="0" u="none" strike="noStrike" kern="1200" cap="none" spc="0" normalizeH="0" baseline="0" noProof="0" dirty="0" err="1">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Tóm</a:t>
                </a:r>
                <a:r>
                  <a:rPr kumimoji="0" lang="en-US" sz="8800" b="1" i="0" u="none" strike="noStrike" kern="1200" cap="none" spc="0" normalizeH="0" baseline="0" noProof="0" dirty="0">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 </a:t>
                </a:r>
                <a:r>
                  <a:rPr kumimoji="0" lang="en-US" sz="8800" b="1" i="0" u="none" strike="noStrike" kern="1200" cap="none" spc="0" normalizeH="0" baseline="0" noProof="0" dirty="0" err="1">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tắt</a:t>
                </a:r>
                <a:r>
                  <a:rPr kumimoji="0" lang="en-US" sz="8800" b="1" i="0" u="none" strike="noStrike" kern="1200" cap="none" spc="0" normalizeH="0" baseline="0" noProof="0" dirty="0">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 </a:t>
                </a:r>
                <a:r>
                  <a:rPr kumimoji="0" lang="en-US" sz="8800" b="1" i="0" u="none" strike="noStrike" kern="1200" cap="none" spc="0" normalizeH="0" baseline="0" noProof="0" dirty="0" err="1">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câu</a:t>
                </a:r>
                <a:r>
                  <a:rPr kumimoji="0" lang="en-US" sz="8800" b="1" i="0" u="none" strike="noStrike" kern="1200" cap="none" spc="0" normalizeH="0" baseline="0" noProof="0" dirty="0">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 </a:t>
                </a:r>
                <a:r>
                  <a:rPr kumimoji="0" lang="en-US" sz="8800" b="1" i="0" u="none" strike="noStrike" kern="1200" cap="none" spc="0" normalizeH="0" baseline="0" noProof="0" dirty="0" err="1">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chuyện</a:t>
                </a:r>
                <a:endParaRPr kumimoji="0" lang="en-US" sz="8800" b="1" i="0" u="none" strike="noStrike" kern="1200" cap="none" spc="0" normalizeH="0" baseline="0" noProof="0" dirty="0">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endParaRPr>
              </a:p>
            </p:txBody>
          </p:sp>
        </p:grpSp>
      </p:grpSp>
      <p:pic>
        <p:nvPicPr>
          <p:cNvPr id="12" name="Picture 11" descr="A picture containing text, vector graphics&#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794934" y="1523353"/>
            <a:ext cx="3843661" cy="4305386"/>
          </a:xfrm>
          <a:prstGeom prst="rect">
            <a:avLst/>
          </a:prstGeom>
        </p:spPr>
      </p:pic>
      <p:pic>
        <p:nvPicPr>
          <p:cNvPr id="32" name="图片 31" descr="图片包含 游戏机, 花, 房间&#10;&#10;描述已自动生成"/>
          <p:cNvPicPr>
            <a:picLocks noChangeAspect="1"/>
          </p:cNvPicPr>
          <p:nvPr/>
        </p:nvPicPr>
        <p:blipFill rotWithShape="1">
          <a:blip r:embed="rId5">
            <a:extLst>
              <a:ext uri="{28A0092B-C50C-407E-A947-70E740481C1C}">
                <a14:useLocalDpi xmlns:a14="http://schemas.microsoft.com/office/drawing/2010/main" val="0"/>
              </a:ext>
            </a:extLst>
          </a:blip>
          <a:srcRect t="34709"/>
          <a:stretch>
            <a:fillRect/>
          </a:stretch>
        </p:blipFill>
        <p:spPr>
          <a:xfrm>
            <a:off x="0" y="2077400"/>
            <a:ext cx="12192000" cy="4855028"/>
          </a:xfrm>
          <a:prstGeom prst="rect">
            <a:avLst/>
          </a:prstGeom>
          <a:ln>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Góc Tròn 1"/>
          <p:cNvSpPr/>
          <p:nvPr/>
        </p:nvSpPr>
        <p:spPr>
          <a:xfrm>
            <a:off x="839973" y="956930"/>
            <a:ext cx="10738882" cy="4380614"/>
          </a:xfrm>
          <a:prstGeom prst="roundRect">
            <a:avLst/>
          </a:prstGeom>
          <a:solidFill>
            <a:schemeClr val="accent4">
              <a:lumMod val="20000"/>
              <a:lumOff val="80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Aft>
                <a:spcPts val="500"/>
              </a:spcAft>
              <a:defRPr/>
            </a:pPr>
            <a:r>
              <a:rPr lang="en-US" sz="3600" b="1" dirty="0" err="1">
                <a:solidFill>
                  <a:srgbClr val="002060"/>
                </a:solidFill>
                <a:latin typeface="Cambria" panose="02040503050406030204" pitchFamily="18" charset="0"/>
                <a:ea typeface="Cambria" panose="02040503050406030204" pitchFamily="18" charset="0"/>
              </a:rPr>
              <a:t>Ví</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dụ</a:t>
            </a:r>
            <a:r>
              <a:rPr lang="en-US" sz="3600" b="1" dirty="0">
                <a:solidFill>
                  <a:srgbClr val="002060"/>
                </a:solidFill>
                <a:latin typeface="Cambria" panose="02040503050406030204" pitchFamily="18" charset="0"/>
                <a:ea typeface="Cambria" panose="02040503050406030204" pitchFamily="18" charset="0"/>
              </a:rPr>
              <a:t>:</a:t>
            </a:r>
            <a:endParaRPr lang="en-US" sz="3600" b="1" dirty="0">
              <a:solidFill>
                <a:srgbClr val="002060"/>
              </a:solidFill>
              <a:latin typeface="Cambria" panose="02040503050406030204" pitchFamily="18" charset="0"/>
              <a:ea typeface="Cambria" panose="02040503050406030204" pitchFamily="18" charset="0"/>
            </a:endParaRPr>
          </a:p>
          <a:p>
            <a:pPr lvl="0" algn="just">
              <a:spcAft>
                <a:spcPts val="500"/>
              </a:spcAft>
              <a:defRPr/>
            </a:pPr>
            <a:r>
              <a:rPr lang="vi-VN" sz="3600" b="1" dirty="0">
                <a:solidFill>
                  <a:srgbClr val="002060"/>
                </a:solidFill>
                <a:latin typeface="Cambria" panose="02040503050406030204" pitchFamily="18" charset="0"/>
                <a:ea typeface="Cambria" panose="02040503050406030204" pitchFamily="18" charset="0"/>
              </a:rPr>
              <a:t>Chuyện kể về tình bạn giữa Chim chích và chim sẻ. Chim sẻ có đồ ăn nhưng lại không muốn chia sẻ nên ăn một mình còn chim chích thì ngược lại. Khi tìm được đồ ăn ngon thì chích lại chia sẻ cho sẻ vì thế mà sẻ xấu hổ và nhận ra được bài học về tình bạn.</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8" name="图片 37" descr="图标&#10;&#10;中度可信度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90" y="468083"/>
            <a:ext cx="2481950" cy="2481950"/>
          </a:xfrm>
          <a:prstGeom prst="rect">
            <a:avLst/>
          </a:prstGeom>
        </p:spPr>
      </p:pic>
      <p:pic>
        <p:nvPicPr>
          <p:cNvPr id="30" name="图片 29" descr="图片包含 游戏机, 食物, 桌子, 围栏&#10;&#10;描述已自动生成"/>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934" y="77252"/>
            <a:ext cx="12192000" cy="6858000"/>
          </a:xfrm>
          <a:prstGeom prst="rect">
            <a:avLst/>
          </a:prstGeom>
        </p:spPr>
      </p:pic>
      <p:pic>
        <p:nvPicPr>
          <p:cNvPr id="12" name="Picture 11" descr="A picture containing text, vector graphics&#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551061" y="1163903"/>
            <a:ext cx="3843661" cy="4305386"/>
          </a:xfrm>
          <a:prstGeom prst="rect">
            <a:avLst/>
          </a:prstGeom>
        </p:spPr>
      </p:pic>
      <p:pic>
        <p:nvPicPr>
          <p:cNvPr id="32" name="图片 31" descr="图片包含 游戏机, 花, 房间&#10;&#10;描述已自动生成"/>
          <p:cNvPicPr>
            <a:picLocks noChangeAspect="1"/>
          </p:cNvPicPr>
          <p:nvPr/>
        </p:nvPicPr>
        <p:blipFill rotWithShape="1">
          <a:blip r:embed="rId5">
            <a:extLst>
              <a:ext uri="{28A0092B-C50C-407E-A947-70E740481C1C}">
                <a14:useLocalDpi xmlns:a14="http://schemas.microsoft.com/office/drawing/2010/main" val="0"/>
              </a:ext>
            </a:extLst>
          </a:blip>
          <a:srcRect t="34709"/>
          <a:stretch>
            <a:fillRect/>
          </a:stretch>
        </p:blipFill>
        <p:spPr>
          <a:xfrm>
            <a:off x="27145" y="2157476"/>
            <a:ext cx="12192000" cy="4855028"/>
          </a:xfrm>
          <a:prstGeom prst="rect">
            <a:avLst/>
          </a:prstGeom>
          <a:ln>
            <a:noFill/>
          </a:ln>
        </p:spPr>
      </p:pic>
      <p:sp>
        <p:nvSpPr>
          <p:cNvPr id="2" name="Rectangle: Rounded Corners 1"/>
          <p:cNvSpPr/>
          <p:nvPr/>
        </p:nvSpPr>
        <p:spPr>
          <a:xfrm>
            <a:off x="1818167" y="2094614"/>
            <a:ext cx="7176977" cy="2551814"/>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p:cNvPicPr>
            <a:picLocks noChangeAspect="1"/>
          </p:cNvPicPr>
          <p:nvPr/>
        </p:nvPicPr>
        <p:blipFill>
          <a:blip r:embed="rId6"/>
          <a:stretch>
            <a:fillRect/>
          </a:stretch>
        </p:blipFill>
        <p:spPr>
          <a:xfrm>
            <a:off x="2267856" y="2390956"/>
            <a:ext cx="6486706" cy="213988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ackgroundRemoval t="8411" b="91751" l="9994" r="89942">
                        <a14:foregroundMark x1="46831" y1="8411" x2="45181" y2="12212"/>
                        <a14:foregroundMark x1="52167" y1="91751" x2="51391" y2="87950"/>
                      </a14:backgroundRemoval>
                    </a14:imgEffect>
                  </a14:imgLayer>
                </a14:imgProps>
              </a:ext>
              <a:ext uri="{28A0092B-C50C-407E-A947-70E740481C1C}">
                <a14:useLocalDpi xmlns:a14="http://schemas.microsoft.com/office/drawing/2010/main" val="0"/>
              </a:ext>
            </a:extLst>
          </a:blip>
          <a:stretch>
            <a:fillRect/>
          </a:stretch>
        </p:blipFill>
        <p:spPr>
          <a:xfrm>
            <a:off x="-997689" y="2819429"/>
            <a:ext cx="5048456" cy="4038571"/>
          </a:xfrm>
          <a:prstGeom prst="rect">
            <a:avLst/>
          </a:prstGeom>
        </p:spPr>
      </p:pic>
      <p:sp>
        <p:nvSpPr>
          <p:cNvPr id="5" name="Hình chữ nhật: Góc Tròn 1"/>
          <p:cNvSpPr/>
          <p:nvPr/>
        </p:nvSpPr>
        <p:spPr>
          <a:xfrm>
            <a:off x="2796363" y="1020726"/>
            <a:ext cx="9016409" cy="5029200"/>
          </a:xfrm>
          <a:prstGeom prst="roundRect">
            <a:avLst/>
          </a:prstGeom>
          <a:solidFill>
            <a:schemeClr val="accent4">
              <a:lumMod val="20000"/>
              <a:lumOff val="80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Aft>
                <a:spcPts val="500"/>
              </a:spcAft>
              <a:defRPr/>
            </a:pPr>
            <a:r>
              <a:rPr lang="en-US" sz="3600" b="1" dirty="0">
                <a:solidFill>
                  <a:srgbClr val="002060"/>
                </a:solidFill>
                <a:latin typeface="Cambria" panose="02040503050406030204" pitchFamily="18" charset="0"/>
                <a:ea typeface="Cambria" panose="02040503050406030204" pitchFamily="18" charset="0"/>
              </a:rPr>
              <a:t>V</a:t>
            </a:r>
            <a:r>
              <a:rPr lang="vi-VN" sz="3600" b="1" dirty="0">
                <a:solidFill>
                  <a:srgbClr val="002060"/>
                </a:solidFill>
                <a:latin typeface="Cambria" panose="02040503050406030204" pitchFamily="18" charset="0"/>
                <a:ea typeface="Cambria" panose="02040503050406030204" pitchFamily="18" charset="0"/>
              </a:rPr>
              <a:t>ề nhà</a:t>
            </a:r>
            <a:r>
              <a:rPr lang="en-US" sz="3600" b="1" dirty="0">
                <a:solidFill>
                  <a:srgbClr val="002060"/>
                </a:solidFill>
                <a:latin typeface="Cambria" panose="02040503050406030204" pitchFamily="18" charset="0"/>
                <a:ea typeface="Cambria" panose="02040503050406030204" pitchFamily="18" charset="0"/>
              </a:rPr>
              <a:t>:</a:t>
            </a:r>
            <a:endParaRPr lang="vi-VN" sz="3600" b="1" dirty="0">
              <a:solidFill>
                <a:srgbClr val="002060"/>
              </a:solidFill>
              <a:latin typeface="Cambria" panose="02040503050406030204" pitchFamily="18" charset="0"/>
              <a:ea typeface="Cambria" panose="02040503050406030204" pitchFamily="18" charset="0"/>
            </a:endParaRPr>
          </a:p>
          <a:p>
            <a:pPr lvl="0" algn="just">
              <a:spcAft>
                <a:spcPts val="500"/>
              </a:spcAft>
              <a:defRPr/>
            </a:pPr>
            <a:r>
              <a:rPr lang="vi-VN" sz="3600" b="1" dirty="0">
                <a:solidFill>
                  <a:srgbClr val="002060"/>
                </a:solidFill>
                <a:latin typeface="Cambria" panose="02040503050406030204" pitchFamily="18" charset="0"/>
                <a:ea typeface="Cambria" panose="02040503050406030204" pitchFamily="18" charset="0"/>
              </a:rPr>
              <a:t>1. Chia sẻ với người thân suy nghĩ của em về nhân vật chim sẻ hoặc nhân vật chim chích trong câu chuyện Bài học quý</a:t>
            </a:r>
            <a:endParaRPr lang="vi-VN" sz="3600" b="1" dirty="0">
              <a:solidFill>
                <a:srgbClr val="002060"/>
              </a:solidFill>
              <a:latin typeface="Cambria" panose="02040503050406030204" pitchFamily="18" charset="0"/>
              <a:ea typeface="Cambria" panose="02040503050406030204" pitchFamily="18" charset="0"/>
            </a:endParaRPr>
          </a:p>
          <a:p>
            <a:pPr lvl="0" algn="just">
              <a:spcAft>
                <a:spcPts val="500"/>
              </a:spcAft>
              <a:defRPr/>
            </a:pPr>
            <a:r>
              <a:rPr lang="vi-VN" sz="3600" b="1" dirty="0">
                <a:solidFill>
                  <a:srgbClr val="002060"/>
                </a:solidFill>
                <a:latin typeface="Cambria" panose="02040503050406030204" pitchFamily="18" charset="0"/>
                <a:ea typeface="Cambria" panose="02040503050406030204" pitchFamily="18" charset="0"/>
              </a:rPr>
              <a:t>2. Tìm đọc bài thơ về tình yêu thương giữa con người với con người hoặc giữa con người với con vật.</a:t>
            </a:r>
            <a:endParaRPr lang="vi-VN" sz="3600" b="1" dirty="0">
              <a:solidFill>
                <a:srgbClr val="002060"/>
              </a:solidFill>
              <a:latin typeface="Cambria" panose="02040503050406030204" pitchFamily="18" charset="0"/>
              <a:ea typeface="Cambria" panose="020405030504060302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8" name="图片 37" descr="图标&#10;&#10;中度可信度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90" y="468083"/>
            <a:ext cx="2481950" cy="2481950"/>
          </a:xfrm>
          <a:prstGeom prst="rect">
            <a:avLst/>
          </a:prstGeom>
        </p:spPr>
      </p:pic>
      <p:pic>
        <p:nvPicPr>
          <p:cNvPr id="30" name="图片 29" descr="图片包含 游戏机, 食物, 桌子, 围栏&#10;&#10;描述已自动生成"/>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934" y="77252"/>
            <a:ext cx="12192000" cy="6858000"/>
          </a:xfrm>
          <a:prstGeom prst="rect">
            <a:avLst/>
          </a:prstGeom>
        </p:spPr>
      </p:pic>
      <p:pic>
        <p:nvPicPr>
          <p:cNvPr id="12" name="Picture 11" descr="A picture containing text, vector graphics&#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551061" y="1163903"/>
            <a:ext cx="3843661" cy="4305386"/>
          </a:xfrm>
          <a:prstGeom prst="rect">
            <a:avLst/>
          </a:prstGeom>
        </p:spPr>
      </p:pic>
      <p:pic>
        <p:nvPicPr>
          <p:cNvPr id="32" name="图片 31" descr="图片包含 游戏机, 花, 房间&#10;&#10;描述已自动生成"/>
          <p:cNvPicPr>
            <a:picLocks noChangeAspect="1"/>
          </p:cNvPicPr>
          <p:nvPr/>
        </p:nvPicPr>
        <p:blipFill rotWithShape="1">
          <a:blip r:embed="rId5">
            <a:extLst>
              <a:ext uri="{28A0092B-C50C-407E-A947-70E740481C1C}">
                <a14:useLocalDpi xmlns:a14="http://schemas.microsoft.com/office/drawing/2010/main" val="0"/>
              </a:ext>
            </a:extLst>
          </a:blip>
          <a:srcRect t="34709"/>
          <a:stretch>
            <a:fillRect/>
          </a:stretch>
        </p:blipFill>
        <p:spPr>
          <a:xfrm>
            <a:off x="27145" y="2157476"/>
            <a:ext cx="12192000" cy="4855028"/>
          </a:xfrm>
          <a:prstGeom prst="rect">
            <a:avLst/>
          </a:prstGeom>
          <a:ln>
            <a:noFill/>
          </a:ln>
        </p:spPr>
      </p:pic>
      <p:pic>
        <p:nvPicPr>
          <p:cNvPr id="2" name="Picture 1"/>
          <p:cNvPicPr>
            <a:picLocks noChangeAspect="1"/>
          </p:cNvPicPr>
          <p:nvPr/>
        </p:nvPicPr>
        <p:blipFill>
          <a:blip r:embed="rId6"/>
          <a:stretch>
            <a:fillRect/>
          </a:stretch>
        </p:blipFill>
        <p:spPr>
          <a:xfrm>
            <a:off x="3160202" y="446567"/>
            <a:ext cx="5637679" cy="68580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4313"/>
            <a:ext cx="12192000" cy="6858000"/>
          </a:xfrm>
          <a:prstGeom prst="rect">
            <a:avLst/>
          </a:prstGeom>
        </p:spPr>
      </p:pic>
      <p:pic>
        <p:nvPicPr>
          <p:cNvPr id="50" name="图片 49" descr="图片包含 室内, 规模, 摇摆, 木&#10;&#10;描述已自动生成"/>
          <p:cNvPicPr>
            <a:picLocks noChangeAspect="1"/>
          </p:cNvPicPr>
          <p:nvPr/>
        </p:nvPicPr>
        <p:blipFill>
          <a:blip r:embed="rId3">
            <a:extLst>
              <a:ext uri="{28A0092B-C50C-407E-A947-70E740481C1C}">
                <a14:useLocalDpi xmlns:a14="http://schemas.microsoft.com/office/drawing/2010/main" val="0"/>
              </a:ext>
            </a:extLst>
          </a:blip>
          <a:srcRect t="27466"/>
          <a:stretch>
            <a:fillRect/>
          </a:stretch>
        </p:blipFill>
        <p:spPr>
          <a:xfrm>
            <a:off x="1699711" y="953721"/>
            <a:ext cx="9134167" cy="6858000"/>
          </a:xfrm>
          <a:custGeom>
            <a:avLst/>
            <a:gdLst>
              <a:gd name="connsiteX0" fmla="*/ 0 w 8040914"/>
              <a:gd name="connsiteY0" fmla="*/ 0 h 5832397"/>
              <a:gd name="connsiteX1" fmla="*/ 8040914 w 8040914"/>
              <a:gd name="connsiteY1" fmla="*/ 0 h 5832397"/>
              <a:gd name="connsiteX2" fmla="*/ 8040914 w 8040914"/>
              <a:gd name="connsiteY2" fmla="*/ 5832397 h 5832397"/>
              <a:gd name="connsiteX3" fmla="*/ 0 w 8040914"/>
              <a:gd name="connsiteY3" fmla="*/ 5832397 h 5832397"/>
            </a:gdLst>
            <a:ahLst/>
            <a:cxnLst>
              <a:cxn ang="0">
                <a:pos x="connsiteX0" y="connsiteY0"/>
              </a:cxn>
              <a:cxn ang="0">
                <a:pos x="connsiteX1" y="connsiteY1"/>
              </a:cxn>
              <a:cxn ang="0">
                <a:pos x="connsiteX2" y="connsiteY2"/>
              </a:cxn>
              <a:cxn ang="0">
                <a:pos x="connsiteX3" y="connsiteY3"/>
              </a:cxn>
            </a:cxnLst>
            <a:rect l="l" t="t" r="r" b="b"/>
            <a:pathLst>
              <a:path w="8040914" h="5832397">
                <a:moveTo>
                  <a:pt x="0" y="0"/>
                </a:moveTo>
                <a:lnTo>
                  <a:pt x="8040914" y="0"/>
                </a:lnTo>
                <a:lnTo>
                  <a:pt x="8040914" y="5832397"/>
                </a:lnTo>
                <a:lnTo>
                  <a:pt x="0" y="5832397"/>
                </a:lnTo>
                <a:close/>
              </a:path>
            </a:pathLst>
          </a:custGeom>
        </p:spPr>
      </p:pic>
      <p:pic>
        <p:nvPicPr>
          <p:cNvPr id="32" name="图片 31" descr="图片包含 游戏机, 花, 房间&#10;&#10;描述已自动生成"/>
          <p:cNvPicPr>
            <a:picLocks noChangeAspect="1"/>
          </p:cNvPicPr>
          <p:nvPr/>
        </p:nvPicPr>
        <p:blipFill rotWithShape="1">
          <a:blip r:embed="rId4">
            <a:extLst>
              <a:ext uri="{28A0092B-C50C-407E-A947-70E740481C1C}">
                <a14:useLocalDpi xmlns:a14="http://schemas.microsoft.com/office/drawing/2010/main" val="0"/>
              </a:ext>
            </a:extLst>
          </a:blip>
          <a:srcRect t="34709"/>
          <a:stretch>
            <a:fillRect/>
          </a:stretch>
        </p:blipFill>
        <p:spPr>
          <a:xfrm>
            <a:off x="-39942" y="2002908"/>
            <a:ext cx="12192000" cy="4855028"/>
          </a:xfrm>
          <a:prstGeom prst="rect">
            <a:avLst/>
          </a:prstGeom>
          <a:ln>
            <a:noFill/>
          </a:ln>
        </p:spPr>
      </p:pic>
      <p:pic>
        <p:nvPicPr>
          <p:cNvPr id="6" name="Picture 5"/>
          <p:cNvPicPr>
            <a:picLocks noChangeAspect="1"/>
          </p:cNvPicPr>
          <p:nvPr/>
        </p:nvPicPr>
        <p:blipFill>
          <a:blip r:embed="rId5"/>
          <a:stretch>
            <a:fillRect/>
          </a:stretch>
        </p:blipFill>
        <p:spPr>
          <a:xfrm>
            <a:off x="3552551" y="763288"/>
            <a:ext cx="4621169" cy="1560711"/>
          </a:xfrm>
          <a:prstGeom prst="rect">
            <a:avLst/>
          </a:prstGeom>
        </p:spPr>
      </p:pic>
      <p:pic>
        <p:nvPicPr>
          <p:cNvPr id="7" name="Picture 6"/>
          <p:cNvPicPr>
            <a:picLocks noChangeAspect="1"/>
          </p:cNvPicPr>
          <p:nvPr/>
        </p:nvPicPr>
        <p:blipFill>
          <a:blip r:embed="rId6"/>
          <a:stretch>
            <a:fillRect/>
          </a:stretch>
        </p:blipFill>
        <p:spPr>
          <a:xfrm>
            <a:off x="2349410" y="2151217"/>
            <a:ext cx="7995563" cy="2555500"/>
          </a:xfrm>
          <a:prstGeom prst="rect">
            <a:avLst/>
          </a:prstGeom>
        </p:spPr>
      </p:pic>
      <p:pic>
        <p:nvPicPr>
          <p:cNvPr id="10" name="Picture 9" descr="A cartoon of a bird&#10;&#10;Description automatically generated"/>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0940" y="216883"/>
            <a:ext cx="4762500" cy="4762500"/>
          </a:xfrm>
          <a:prstGeom prst="rect">
            <a:avLst/>
          </a:prstGeom>
        </p:spPr>
      </p:pic>
      <p:pic>
        <p:nvPicPr>
          <p:cNvPr id="16" name="Picture 15" descr="A bird on a black background&#10;&#10;Description automatically generated"/>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328011">
            <a:off x="5341373" y="3165987"/>
            <a:ext cx="4773562" cy="4773562"/>
          </a:xfrm>
          <a:prstGeom prst="rect">
            <a:avLst/>
          </a:prstGeom>
        </p:spPr>
      </p:pic>
      <p:sp>
        <p:nvSpPr>
          <p:cNvPr id="3" name="TextBox 5"/>
          <p:cNvSpPr txBox="1"/>
          <p:nvPr/>
        </p:nvSpPr>
        <p:spPr>
          <a:xfrm>
            <a:off x="1339850" y="118110"/>
            <a:ext cx="8314690" cy="645160"/>
          </a:xfrm>
          <a:prstGeom prst="rect">
            <a:avLst/>
          </a:prstGeom>
          <a:noFill/>
        </p:spPr>
        <p:txBody>
          <a:bodyPr wrap="square" rtlCol="0">
            <a:spAutoFit/>
          </a:bodyPr>
          <a:lstStyle/>
          <a:p>
            <a:pPr algn="ctr"/>
            <a:r>
              <a:rPr lang="en-US" sz="3600" b="1" dirty="0">
                <a:solidFill>
                  <a:srgbClr val="FF0000"/>
                </a:solidFill>
              </a:rPr>
              <a:t>Thứ Năm ngày 29 tháng 1 năm 2026</a:t>
            </a:r>
            <a:endParaRPr lang="en-US" sz="3600" b="1" dirty="0">
              <a:solidFill>
                <a:srgbClr val="FF000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矩形: 圆角 1"/>
          <p:cNvSpPr/>
          <p:nvPr/>
        </p:nvSpPr>
        <p:spPr>
          <a:xfrm>
            <a:off x="405245" y="402116"/>
            <a:ext cx="11378046" cy="6133765"/>
          </a:xfrm>
          <a:custGeom>
            <a:avLst/>
            <a:gdLst>
              <a:gd name="connsiteX0" fmla="*/ 0 w 11378046"/>
              <a:gd name="connsiteY0" fmla="*/ 0 h 6133765"/>
              <a:gd name="connsiteX1" fmla="*/ 0 w 11378046"/>
              <a:gd name="connsiteY1" fmla="*/ 0 h 6133765"/>
              <a:gd name="connsiteX2" fmla="*/ 11378046 w 11378046"/>
              <a:gd name="connsiteY2" fmla="*/ 0 h 6133765"/>
              <a:gd name="connsiteX3" fmla="*/ 11378046 w 11378046"/>
              <a:gd name="connsiteY3" fmla="*/ 0 h 6133765"/>
              <a:gd name="connsiteX4" fmla="*/ 11378046 w 11378046"/>
              <a:gd name="connsiteY4" fmla="*/ 6133765 h 6133765"/>
              <a:gd name="connsiteX5" fmla="*/ 11378046 w 11378046"/>
              <a:gd name="connsiteY5" fmla="*/ 6133765 h 6133765"/>
              <a:gd name="connsiteX6" fmla="*/ 0 w 11378046"/>
              <a:gd name="connsiteY6" fmla="*/ 6133765 h 6133765"/>
              <a:gd name="connsiteX7" fmla="*/ 0 w 11378046"/>
              <a:gd name="connsiteY7" fmla="*/ 6133765 h 6133765"/>
              <a:gd name="connsiteX8" fmla="*/ 0 w 11378046"/>
              <a:gd name="connsiteY8" fmla="*/ 0 h 6133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78046" h="6133765" fill="none" extrusionOk="0">
                <a:moveTo>
                  <a:pt x="0" y="0"/>
                </a:moveTo>
                <a:lnTo>
                  <a:pt x="0" y="0"/>
                </a:lnTo>
                <a:cubicBezTo>
                  <a:pt x="5426087" y="-126796"/>
                  <a:pt x="8215692" y="-73671"/>
                  <a:pt x="11378046" y="0"/>
                </a:cubicBezTo>
                <a:lnTo>
                  <a:pt x="11378046" y="0"/>
                </a:lnTo>
                <a:cubicBezTo>
                  <a:pt x="11504018" y="2526005"/>
                  <a:pt x="11241702" y="5331901"/>
                  <a:pt x="11378046" y="6133765"/>
                </a:cubicBezTo>
                <a:lnTo>
                  <a:pt x="11378046" y="6133765"/>
                </a:lnTo>
                <a:cubicBezTo>
                  <a:pt x="9981537" y="6108806"/>
                  <a:pt x="2155676" y="6206878"/>
                  <a:pt x="0" y="6133765"/>
                </a:cubicBezTo>
                <a:lnTo>
                  <a:pt x="0" y="6133765"/>
                </a:lnTo>
                <a:cubicBezTo>
                  <a:pt x="4539" y="5243488"/>
                  <a:pt x="65979" y="1244026"/>
                  <a:pt x="0" y="0"/>
                </a:cubicBezTo>
                <a:close/>
              </a:path>
              <a:path w="11378046" h="6133765" stroke="0" extrusionOk="0">
                <a:moveTo>
                  <a:pt x="0" y="0"/>
                </a:moveTo>
                <a:lnTo>
                  <a:pt x="0" y="0"/>
                </a:lnTo>
                <a:cubicBezTo>
                  <a:pt x="1846285" y="-159798"/>
                  <a:pt x="6248112" y="169519"/>
                  <a:pt x="11378046" y="0"/>
                </a:cubicBezTo>
                <a:lnTo>
                  <a:pt x="11378046" y="0"/>
                </a:lnTo>
                <a:cubicBezTo>
                  <a:pt x="11429843" y="881227"/>
                  <a:pt x="11373204" y="5463674"/>
                  <a:pt x="11378046" y="6133765"/>
                </a:cubicBezTo>
                <a:lnTo>
                  <a:pt x="11378046" y="6133765"/>
                </a:lnTo>
                <a:cubicBezTo>
                  <a:pt x="7027186" y="6162261"/>
                  <a:pt x="4149545" y="6238189"/>
                  <a:pt x="0" y="6133765"/>
                </a:cubicBezTo>
                <a:lnTo>
                  <a:pt x="0" y="6133765"/>
                </a:lnTo>
                <a:cubicBezTo>
                  <a:pt x="-163603" y="3725700"/>
                  <a:pt x="76112" y="2390890"/>
                  <a:pt x="0" y="0"/>
                </a:cubicBez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Medium"/>
              <a:cs typeface="+mn-cs"/>
            </a:endParaRPr>
          </a:p>
        </p:txBody>
      </p:sp>
      <p:sp>
        <p:nvSpPr>
          <p:cNvPr id="10" name="TextBox 9"/>
          <p:cNvSpPr txBox="1"/>
          <p:nvPr/>
        </p:nvSpPr>
        <p:spPr>
          <a:xfrm>
            <a:off x="751609" y="1771059"/>
            <a:ext cx="10997046" cy="2062103"/>
          </a:xfrm>
          <a:prstGeom prst="rect">
            <a:avLst/>
          </a:prstGeom>
          <a:solidFill>
            <a:schemeClr val="bg1"/>
          </a:solidFill>
        </p:spPr>
        <p:txBody>
          <a:bodyPr wrap="square">
            <a:spAutoFit/>
          </a:bodyPr>
          <a:lstStyle/>
          <a:p>
            <a:pPr marL="457200" lvl="0" indent="-457200" algn="just">
              <a:buFont typeface="Wingdings" panose="05000000000000000000" pitchFamily="2" charset="2"/>
              <a:buChar char="q"/>
              <a:defRPr/>
            </a:pPr>
            <a:r>
              <a:rPr lang="vi-VN" sz="3200" b="1" dirty="0">
                <a:solidFill>
                  <a:srgbClr val="065450"/>
                </a:solidFill>
                <a:ea typeface="Times New Roman" panose="02020603050405020304" pitchFamily="18" charset="0"/>
              </a:rPr>
              <a:t>Biết kể lại câu chuyệnBài học quý dựa vào tranh minh họa và câu hỏi gợi ý.</a:t>
            </a:r>
            <a:endParaRPr lang="vi-VN" sz="3200" b="1" dirty="0">
              <a:solidFill>
                <a:srgbClr val="065450"/>
              </a:solidFill>
              <a:ea typeface="Times New Roman" panose="02020603050405020304" pitchFamily="18" charset="0"/>
            </a:endParaRPr>
          </a:p>
          <a:p>
            <a:pPr marL="457200" lvl="0" indent="-457200" algn="just">
              <a:buFont typeface="Wingdings" panose="05000000000000000000" pitchFamily="2" charset="2"/>
              <a:buChar char="q"/>
              <a:defRPr/>
            </a:pPr>
            <a:r>
              <a:rPr lang="vi-VN" sz="3200" b="1" dirty="0">
                <a:solidFill>
                  <a:srgbClr val="065450"/>
                </a:solidFill>
                <a:ea typeface="Times New Roman" panose="02020603050405020304" pitchFamily="18" charset="0"/>
              </a:rPr>
              <a:t>Biết thể hiện tình cảm, sự trân trọng với người thân và bạn bè.</a:t>
            </a:r>
            <a:endParaRPr lang="vi-VN" sz="3200" b="1" dirty="0">
              <a:solidFill>
                <a:srgbClr val="065450"/>
              </a:solidFill>
              <a:ea typeface="Times New Roman" panose="02020603050405020304" pitchFamily="18" charset="0"/>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8054" y="0"/>
            <a:ext cx="973282" cy="1203257"/>
          </a:xfrm>
          <a:prstGeom prst="rect">
            <a:avLst/>
          </a:prstGeom>
        </p:spPr>
      </p:pic>
      <p:pic>
        <p:nvPicPr>
          <p:cNvPr id="3" name="Picture 2"/>
          <p:cNvPicPr>
            <a:picLocks noChangeAspect="1"/>
          </p:cNvPicPr>
          <p:nvPr/>
        </p:nvPicPr>
        <p:blipFill>
          <a:blip r:embed="rId4"/>
          <a:stretch>
            <a:fillRect/>
          </a:stretch>
        </p:blipFill>
        <p:spPr>
          <a:xfrm>
            <a:off x="2979900" y="203754"/>
            <a:ext cx="6498899" cy="185944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0"/>
                                        </p:tgtEl>
                                        <p:attrNameLst>
                                          <p:attrName>ppt_y</p:attrName>
                                        </p:attrNameLst>
                                      </p:cBhvr>
                                      <p:tavLst>
                                        <p:tav tm="0">
                                          <p:val>
                                            <p:strVal val="#ppt_y"/>
                                          </p:val>
                                        </p:tav>
                                        <p:tav tm="100000">
                                          <p:val>
                                            <p:strVal val="#ppt_y"/>
                                          </p:val>
                                        </p:tav>
                                      </p:tavLst>
                                    </p:anim>
                                    <p:anim calcmode="lin" valueType="num">
                                      <p:cBhvr>
                                        <p:cTn id="9"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8" name="图片 37" descr="图标&#10;&#10;中度可信度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75" y="761997"/>
            <a:ext cx="2481950" cy="2481950"/>
          </a:xfrm>
          <a:prstGeom prst="rect">
            <a:avLst/>
          </a:prstGeom>
        </p:spPr>
      </p:pic>
      <p:grpSp>
        <p:nvGrpSpPr>
          <p:cNvPr id="2" name="Group 1"/>
          <p:cNvGrpSpPr/>
          <p:nvPr/>
        </p:nvGrpSpPr>
        <p:grpSpPr>
          <a:xfrm>
            <a:off x="1945329" y="891854"/>
            <a:ext cx="7920650" cy="3188460"/>
            <a:chOff x="2226569" y="506"/>
            <a:chExt cx="7920650" cy="3188460"/>
          </a:xfrm>
        </p:grpSpPr>
        <p:sp>
          <p:nvSpPr>
            <p:cNvPr id="15" name="Rectangle: Rounded Corners 14"/>
            <p:cNvSpPr/>
            <p:nvPr/>
          </p:nvSpPr>
          <p:spPr>
            <a:xfrm>
              <a:off x="2226569" y="506"/>
              <a:ext cx="7920650" cy="3113771"/>
            </a:xfrm>
            <a:prstGeom prst="roundRect">
              <a:avLst/>
            </a:prstGeom>
            <a:solidFill>
              <a:schemeClr val="bg1"/>
            </a:solidFill>
            <a:ln w="76200">
              <a:solidFill>
                <a:srgbClr val="2E9C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思源黑体 CN Medium"/>
                <a:cs typeface="Calibri" panose="020F0502020204030204" pitchFamily="34" charset="0"/>
              </a:endParaRPr>
            </a:p>
          </p:txBody>
        </p:sp>
        <p:grpSp>
          <p:nvGrpSpPr>
            <p:cNvPr id="16" name="Group 15"/>
            <p:cNvGrpSpPr/>
            <p:nvPr/>
          </p:nvGrpSpPr>
          <p:grpSpPr>
            <a:xfrm>
              <a:off x="2587560" y="369634"/>
              <a:ext cx="7462386" cy="2819332"/>
              <a:chOff x="2464530" y="170914"/>
              <a:chExt cx="7462386" cy="2819332"/>
            </a:xfrm>
          </p:grpSpPr>
          <p:sp>
            <p:nvSpPr>
              <p:cNvPr id="17" name="TextBox 16"/>
              <p:cNvSpPr txBox="1"/>
              <p:nvPr/>
            </p:nvSpPr>
            <p:spPr>
              <a:xfrm>
                <a:off x="2464530" y="170914"/>
                <a:ext cx="7462386"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800" b="1" i="0" u="none" strike="noStrike" kern="1200" cap="none" spc="0" normalizeH="0" baseline="0" noProof="0" dirty="0">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1. Nghe </a:t>
                </a:r>
                <a:r>
                  <a:rPr kumimoji="0" lang="en-US" sz="8800" b="1" i="0" u="none" strike="noStrike" kern="1200" cap="none" spc="0" normalizeH="0" baseline="0" noProof="0" dirty="0" err="1">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kể</a:t>
                </a:r>
                <a:r>
                  <a:rPr kumimoji="0" lang="en-US" sz="8800" b="1" i="0" u="none" strike="noStrike" kern="1200" cap="none" spc="0" normalizeH="0" baseline="0" noProof="0" dirty="0">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 </a:t>
                </a:r>
                <a:r>
                  <a:rPr kumimoji="0" lang="en-US" sz="8800" b="1" i="0" u="none" strike="noStrike" kern="1200" cap="none" spc="0" normalizeH="0" baseline="0" noProof="0" dirty="0" err="1">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chuyện</a:t>
                </a:r>
                <a:endParaRPr kumimoji="0" lang="en-US" sz="8800" b="1" i="0" u="none" strike="noStrike" kern="1200" cap="none" spc="0" normalizeH="0" baseline="0" noProof="0" dirty="0">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endParaRPr>
              </a:p>
            </p:txBody>
          </p:sp>
          <p:sp>
            <p:nvSpPr>
              <p:cNvPr id="18" name="TextBox 17"/>
              <p:cNvSpPr txBox="1"/>
              <p:nvPr/>
            </p:nvSpPr>
            <p:spPr>
              <a:xfrm>
                <a:off x="2830290" y="189479"/>
                <a:ext cx="6715348"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800" b="1" i="0" u="none" strike="noStrike" kern="1200" cap="none" spc="0" normalizeH="0" baseline="0" noProof="0" dirty="0">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1. Nghe </a:t>
                </a:r>
                <a:r>
                  <a:rPr kumimoji="0" lang="en-US" sz="8800" b="1" i="0" u="none" strike="noStrike" kern="1200" cap="none" spc="0" normalizeH="0" baseline="0" noProof="0" dirty="0" err="1">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kể</a:t>
                </a:r>
                <a:r>
                  <a:rPr kumimoji="0" lang="en-US" sz="8800" b="1" i="0" u="none" strike="noStrike" kern="1200" cap="none" spc="0" normalizeH="0" baseline="0" noProof="0" dirty="0">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 </a:t>
                </a:r>
                <a:r>
                  <a:rPr kumimoji="0" lang="en-US" sz="8800" b="1" i="0" u="none" strike="noStrike" kern="1200" cap="none" spc="0" normalizeH="0" baseline="0" noProof="0" dirty="0" err="1">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chuyện</a:t>
                </a:r>
                <a:endParaRPr kumimoji="0" lang="en-US" sz="8800" b="1" i="0" u="none" strike="noStrike" kern="1200" cap="none" spc="0" normalizeH="0" baseline="0" noProof="0" dirty="0">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endParaRPr>
              </a:p>
            </p:txBody>
          </p:sp>
        </p:grpSp>
      </p:grpSp>
      <p:pic>
        <p:nvPicPr>
          <p:cNvPr id="12" name="Picture 11" descr="A picture containing text, vector graphics&#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794934" y="1523353"/>
            <a:ext cx="3843661" cy="4305386"/>
          </a:xfrm>
          <a:prstGeom prst="rect">
            <a:avLst/>
          </a:prstGeom>
        </p:spPr>
      </p:pic>
      <p:pic>
        <p:nvPicPr>
          <p:cNvPr id="32" name="图片 31" descr="图片包含 游戏机, 花, 房间&#10;&#10;描述已自动生成"/>
          <p:cNvPicPr>
            <a:picLocks noChangeAspect="1"/>
          </p:cNvPicPr>
          <p:nvPr/>
        </p:nvPicPr>
        <p:blipFill rotWithShape="1">
          <a:blip r:embed="rId5">
            <a:extLst>
              <a:ext uri="{28A0092B-C50C-407E-A947-70E740481C1C}">
                <a14:useLocalDpi xmlns:a14="http://schemas.microsoft.com/office/drawing/2010/main" val="0"/>
              </a:ext>
            </a:extLst>
          </a:blip>
          <a:srcRect t="34709"/>
          <a:stretch>
            <a:fillRect/>
          </a:stretch>
        </p:blipFill>
        <p:spPr>
          <a:xfrm>
            <a:off x="0" y="2053772"/>
            <a:ext cx="12192000" cy="4855028"/>
          </a:xfrm>
          <a:prstGeom prst="rect">
            <a:avLst/>
          </a:prstGeom>
          <a:ln>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ỌC QUÝ">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27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2575034" y="460101"/>
            <a:ext cx="6768663" cy="5893402"/>
          </a:xfrm>
          <a:prstGeom prst="rect">
            <a:avLst/>
          </a:prstGeom>
        </p:spPr>
      </p:pic>
      <p:pic>
        <p:nvPicPr>
          <p:cNvPr id="5" name="Picture 4"/>
          <p:cNvPicPr>
            <a:picLocks noChangeAspect="1"/>
          </p:cNvPicPr>
          <p:nvPr/>
        </p:nvPicPr>
        <p:blipFill>
          <a:blip r:embed="rId2"/>
          <a:stretch>
            <a:fillRect/>
          </a:stretch>
        </p:blipFill>
        <p:spPr>
          <a:xfrm>
            <a:off x="589839" y="1625185"/>
            <a:ext cx="2456901" cy="3103133"/>
          </a:xfrm>
          <a:prstGeom prst="rect">
            <a:avLst/>
          </a:prstGeom>
        </p:spPr>
      </p:pic>
      <p:sp>
        <p:nvSpPr>
          <p:cNvPr id="6" name="TextBox 5"/>
          <p:cNvSpPr txBox="1"/>
          <p:nvPr/>
        </p:nvSpPr>
        <p:spPr>
          <a:xfrm>
            <a:off x="9743090" y="1093076"/>
            <a:ext cx="1786758" cy="3539430"/>
          </a:xfrm>
          <a:prstGeom prst="rect">
            <a:avLst/>
          </a:prstGeom>
          <a:noFill/>
        </p:spPr>
        <p:txBody>
          <a:bodyPr wrap="square" rtlCol="0">
            <a:spAutoFit/>
          </a:bodyPr>
          <a:lstStyle/>
          <a:p>
            <a:pPr algn="ctr"/>
            <a:r>
              <a:rPr lang="en-US" sz="3200" dirty="0"/>
              <a:t>(Mi-</a:t>
            </a:r>
            <a:r>
              <a:rPr lang="en-US" sz="3200" dirty="0" err="1"/>
              <a:t>khai</a:t>
            </a:r>
            <a:r>
              <a:rPr lang="en-US" sz="3200" dirty="0"/>
              <a:t>-in </a:t>
            </a:r>
            <a:r>
              <a:rPr lang="en-US" sz="3200" dirty="0" err="1"/>
              <a:t>Pla-cốp-xki</a:t>
            </a:r>
            <a:r>
              <a:rPr lang="en-US" sz="3200" dirty="0"/>
              <a:t>, </a:t>
            </a:r>
            <a:r>
              <a:rPr lang="en-US" sz="3200" dirty="0" err="1"/>
              <a:t>Nguyễn</a:t>
            </a:r>
            <a:r>
              <a:rPr lang="en-US" sz="3200" dirty="0"/>
              <a:t> </a:t>
            </a:r>
            <a:r>
              <a:rPr lang="en-US" sz="3200" dirty="0" err="1"/>
              <a:t>Thị</a:t>
            </a:r>
            <a:r>
              <a:rPr lang="en-US" sz="3200" dirty="0"/>
              <a:t> </a:t>
            </a:r>
            <a:r>
              <a:rPr lang="en-US" sz="3200" dirty="0" err="1"/>
              <a:t>Xuyến</a:t>
            </a:r>
            <a:r>
              <a:rPr lang="en-US" sz="3200" dirty="0"/>
              <a:t> </a:t>
            </a:r>
            <a:r>
              <a:rPr lang="en-US" sz="3200" dirty="0" err="1"/>
              <a:t>dịch</a:t>
            </a:r>
            <a:r>
              <a:rPr lang="en-US" sz="3200" dirty="0"/>
              <a:t>)</a:t>
            </a:r>
            <a:endParaRPr lang="en-US" sz="32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18718" y="975461"/>
            <a:ext cx="7305723" cy="4278094"/>
          </a:xfrm>
          <a:prstGeom prst="rect">
            <a:avLst/>
          </a:prstGeom>
          <a:noFill/>
        </p:spPr>
        <p:txBody>
          <a:bodyPr wrap="square" rtlCol="0">
            <a:spAutoFit/>
          </a:bodyPr>
          <a:lstStyle/>
          <a:p>
            <a:pPr lvl="0" algn="just"/>
            <a:r>
              <a:rPr lang="vi-VN" sz="3400" dirty="0">
                <a:solidFill>
                  <a:srgbClr val="002060"/>
                </a:solidFill>
              </a:rPr>
              <a:t>Trong khu rừng kia, chim sẻ và chim chích chơi với nhau rất thân. Một hôm, sẻ nhận được món quà của bà ngoại gửi đến. Đó là một chiếc hộp đựng toàn hạt kê. Sẻ không hề nói với bạn một lời nào về món quà lớn ấy cả. “Nếu cho cả chích nữa thì chẳng còn lại là bao!” – Sẻ nghĩ.</a:t>
            </a:r>
            <a:endParaRPr lang="vi-VN" sz="3400" dirty="0">
              <a:solidFill>
                <a:srgbClr val="002060"/>
              </a:solidFill>
            </a:endParaRPr>
          </a:p>
        </p:txBody>
      </p:sp>
      <p:pic>
        <p:nvPicPr>
          <p:cNvPr id="4" name="Picture 3"/>
          <p:cNvPicPr>
            <a:picLocks noChangeAspect="1"/>
          </p:cNvPicPr>
          <p:nvPr/>
        </p:nvPicPr>
        <p:blipFill>
          <a:blip r:embed="rId1"/>
          <a:stretch>
            <a:fillRect/>
          </a:stretch>
        </p:blipFill>
        <p:spPr>
          <a:xfrm>
            <a:off x="502526" y="1876588"/>
            <a:ext cx="3619500" cy="260032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18718" y="660151"/>
            <a:ext cx="7305723" cy="5324535"/>
          </a:xfrm>
          <a:prstGeom prst="rect">
            <a:avLst/>
          </a:prstGeom>
          <a:noFill/>
        </p:spPr>
        <p:txBody>
          <a:bodyPr wrap="square" rtlCol="0">
            <a:spAutoFit/>
          </a:bodyPr>
          <a:lstStyle/>
          <a:p>
            <a:pPr lvl="0" algn="just"/>
            <a:r>
              <a:rPr lang="vi-VN" sz="3400" dirty="0">
                <a:solidFill>
                  <a:srgbClr val="002060"/>
                </a:solidFill>
              </a:rPr>
              <a:t>Sẻ ở trong tổ ăn hạt kê một mình. Khi kê hết, chú ta quẳng hộp đi. Những hạt kê còn sót văng ra khỏi hộp. Cô gió đưa chúng đến một đám cỏ non xanh dưới một gốc cây lạ. Chim chích đi kiếm mồi, tìm được những hạt kê ngon lành ấy, bèn gói lại thật cẩn thận vào chiếc lá, rồi mừng rỡ chạy đi tìm người bạn thân thiết của mình.</a:t>
            </a:r>
            <a:endParaRPr lang="vi-VN" sz="3400" dirty="0">
              <a:solidFill>
                <a:srgbClr val="002060"/>
              </a:solidFill>
            </a:endParaRPr>
          </a:p>
        </p:txBody>
      </p:sp>
      <p:pic>
        <p:nvPicPr>
          <p:cNvPr id="5" name="Picture 4"/>
          <p:cNvPicPr>
            <a:picLocks noChangeAspect="1"/>
          </p:cNvPicPr>
          <p:nvPr/>
        </p:nvPicPr>
        <p:blipFill>
          <a:blip r:embed="rId1"/>
          <a:stretch>
            <a:fillRect/>
          </a:stretch>
        </p:blipFill>
        <p:spPr>
          <a:xfrm>
            <a:off x="641952" y="1795298"/>
            <a:ext cx="3571875" cy="25527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p="http://schemas.openxmlformats.org/presentationml/2006/main">
  <p:tag name="SHAPE_LOCKS" val="959"/>
</p:tagLst>
</file>

<file path=ppt/tags/tag2.xml><?xml version="1.0" encoding="utf-8"?>
<p:tagLst xmlns:p="http://schemas.openxmlformats.org/presentationml/2006/main">
  <p:tag name="SHAPE_LOCKS" val="16"/>
</p:tagLst>
</file>

<file path=ppt/tags/tag3.xml><?xml version="1.0" encoding="utf-8"?>
<p:tagLst xmlns:p="http://schemas.openxmlformats.org/presentationml/2006/main">
  <p:tag name="SHAPE_LOCKS" val="1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2682</Words>
  <Application>WPS Presentation</Application>
  <PresentationFormat>Widescreen</PresentationFormat>
  <Paragraphs>57</Paragraphs>
  <Slides>25</Slides>
  <Notes>3</Notes>
  <HiddenSlides>0</HiddenSlides>
  <MMClips>2</MMClips>
  <ScaleCrop>false</ScaleCrop>
  <HeadingPairs>
    <vt:vector size="6" baseType="variant">
      <vt:variant>
        <vt:lpstr>已用的字体</vt:lpstr>
      </vt:variant>
      <vt:variant>
        <vt:i4>15</vt:i4>
      </vt:variant>
      <vt:variant>
        <vt:lpstr>主题</vt:lpstr>
      </vt:variant>
      <vt:variant>
        <vt:i4>3</vt:i4>
      </vt:variant>
      <vt:variant>
        <vt:lpstr>幻灯片标题</vt:lpstr>
      </vt:variant>
      <vt:variant>
        <vt:i4>25</vt:i4>
      </vt:variant>
    </vt:vector>
  </HeadingPairs>
  <TitlesOfParts>
    <vt:vector size="43" baseType="lpstr">
      <vt:lpstr>Arial</vt:lpstr>
      <vt:lpstr>SimSun</vt:lpstr>
      <vt:lpstr>Wingdings</vt:lpstr>
      <vt:lpstr>思源黑体 Medium</vt:lpstr>
      <vt:lpstr>思源黑体</vt:lpstr>
      <vt:lpstr>#9Slide02 Noi dung dai</vt:lpstr>
      <vt:lpstr>Times New Roman</vt:lpstr>
      <vt:lpstr>Calibri</vt:lpstr>
      <vt:lpstr>Arial</vt:lpstr>
      <vt:lpstr>思源黑体 CN Medium</vt:lpstr>
      <vt:lpstr>Microsoft YaHei</vt:lpstr>
      <vt:lpstr>Arial Unicode MS</vt:lpstr>
      <vt:lpstr>Cambria</vt:lpstr>
      <vt:lpstr>Calibri</vt:lpstr>
      <vt:lpstr>Wide Latin</vt:lpstr>
      <vt:lpstr>Office 主题​​</vt:lpstr>
      <vt:lpstr>1_Office Theme</vt:lpstr>
      <vt:lpstr>3_Office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Chi Phan Quế</cp:lastModifiedBy>
  <cp:revision>26</cp:revision>
  <dcterms:created xsi:type="dcterms:W3CDTF">2023-12-07T06:07:00Z</dcterms:created>
  <dcterms:modified xsi:type="dcterms:W3CDTF">2026-06-06T13:33:28Z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9D87C0311C8D40C992DBDC6878A16D36_13</vt:lpwstr>
  </property>
  <property fmtid="{D5CDD505-2E9C-101B-9397-08002B2CF9AE}" pid="3" name="KSOProductBuildVer">
    <vt:lpwstr>1033-12.1.0.26880</vt:lpwstr>
  </property>
</Properties>
</file>