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74" r:id="rId2"/>
    <p:sldId id="256" r:id="rId3"/>
    <p:sldId id="257" r:id="rId4"/>
    <p:sldId id="258" r:id="rId5"/>
    <p:sldId id="259" r:id="rId6"/>
    <p:sldId id="261" r:id="rId7"/>
    <p:sldId id="264" r:id="rId8"/>
    <p:sldId id="268" r:id="rId9"/>
    <p:sldId id="260" r:id="rId10"/>
    <p:sldId id="262" r:id="rId11"/>
    <p:sldId id="270" r:id="rId12"/>
    <p:sldId id="273" r:id="rId13"/>
    <p:sldId id="272" r:id="rId14"/>
  </p:sldIdLst>
  <p:sldSz cx="18288000" cy="10287000"/>
  <p:notesSz cx="6858000" cy="9144000"/>
  <p:embeddedFontLst>
    <p:embeddedFont>
      <p:font typeface="Asap" panose="020B0604020202020204" charset="0"/>
      <p:regular r:id="rId16"/>
    </p:embeddedFont>
    <p:embeddedFont>
      <p:font typeface=".VnArabia" panose="020B7200000000000000" pitchFamily="34" charset="0"/>
      <p:regular r:id="rId17"/>
    </p:embeddedFont>
    <p:embeddedFont>
      <p:font typeface="Calibri" panose="020F0502020204030204" pitchFamily="34" charset="0"/>
      <p:regular r:id="rId18"/>
      <p:bold r:id="rId19"/>
      <p:italic r:id="rId20"/>
      <p:boldItalic r:id="rId21"/>
    </p:embeddedFont>
    <p:embeddedFont>
      <p:font typeface="Agbalumo"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95D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492"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57681B-55B5-4FFC-B114-5FC332F4E773}" type="datetimeFigureOut">
              <a:rPr lang="en-US" smtClean="0"/>
              <a:t>4/6/2026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812901-0340-4040-BAE6-07AB07FADDF5}" type="slidenum">
              <a:rPr lang="en-US" smtClean="0"/>
              <a:t>‹#›</a:t>
            </a:fld>
            <a:endParaRPr lang="en-US"/>
          </a:p>
        </p:txBody>
      </p:sp>
    </p:spTree>
    <p:extLst>
      <p:ext uri="{BB962C8B-B14F-4D97-AF65-F5344CB8AC3E}">
        <p14:creationId xmlns:p14="http://schemas.microsoft.com/office/powerpoint/2010/main" val="1780849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812901-0340-4040-BAE6-07AB07FADDF5}" type="slidenum">
              <a:rPr lang="en-US" smtClean="0"/>
              <a:t>7</a:t>
            </a:fld>
            <a:endParaRPr lang="en-US"/>
          </a:p>
        </p:txBody>
      </p:sp>
    </p:spTree>
    <p:extLst>
      <p:ext uri="{BB962C8B-B14F-4D97-AF65-F5344CB8AC3E}">
        <p14:creationId xmlns:p14="http://schemas.microsoft.com/office/powerpoint/2010/main" val="3711141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gif"/><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4.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ngtree-june-lotus-lotus-poster-background-picture-image_1073240"/>
          <p:cNvPicPr>
            <a:picLocks noChangeAspect="1"/>
          </p:cNvPicPr>
          <p:nvPr/>
        </p:nvPicPr>
        <p:blipFill>
          <a:blip r:embed="rId2"/>
          <a:stretch>
            <a:fillRect/>
          </a:stretch>
        </p:blipFill>
        <p:spPr>
          <a:xfrm>
            <a:off x="914400" y="342900"/>
            <a:ext cx="16764000" cy="9677400"/>
          </a:xfrm>
          <a:prstGeom prst="rect">
            <a:avLst/>
          </a:prstGeom>
        </p:spPr>
      </p:pic>
      <p:sp>
        <p:nvSpPr>
          <p:cNvPr id="9" name="TextBox 8"/>
          <p:cNvSpPr txBox="1"/>
          <p:nvPr/>
        </p:nvSpPr>
        <p:spPr>
          <a:xfrm>
            <a:off x="2133600" y="1028700"/>
            <a:ext cx="14935200" cy="1169551"/>
          </a:xfrm>
          <a:prstGeom prst="rect">
            <a:avLst/>
          </a:prstGeom>
          <a:noFill/>
        </p:spPr>
        <p:txBody>
          <a:bodyPr wrap="square" rtlCol="0">
            <a:spAutoFit/>
          </a:bodyPr>
          <a:lstStyle/>
          <a:p>
            <a:pPr lvl="0" algn="ctr"/>
            <a:r>
              <a:rPr lang="en-US" sz="3500" b="1">
                <a:ln w="6600">
                  <a:solidFill>
                    <a:srgbClr val="ED7D31"/>
                  </a:solidFill>
                  <a:prstDash val="solid"/>
                </a:ln>
                <a:solidFill>
                  <a:prstClr val="black"/>
                </a:solidFill>
                <a:effectLst>
                  <a:outerShdw dist="38100" dir="2700000" algn="tl" rotWithShape="0">
                    <a:srgbClr val="ED7D31"/>
                  </a:outerShdw>
                </a:effectLst>
                <a:latin typeface="Times New Roman" panose="02020603050405020304" charset="0"/>
                <a:cs typeface="Times New Roman" panose="02020603050405020304" charset="0"/>
              </a:rPr>
              <a:t>TẬP THỂ LỚP 3A1 CHÀO MỪNG CÁC THẦY CÔ  VỀ  DỰ GIỜ, THĂM LỚP. </a:t>
            </a:r>
            <a:endParaRPr lang="en-US" sz="3500" b="1">
              <a:ln w="6600">
                <a:solidFill>
                  <a:srgbClr val="ED7D31"/>
                </a:solidFill>
                <a:prstDash val="solid"/>
              </a:ln>
              <a:solidFill>
                <a:prstClr val="black"/>
              </a:solidFill>
              <a:effectLst>
                <a:outerShdw dist="38100" dir="2700000" algn="tl" rotWithShape="0">
                  <a:srgbClr val="ED7D31"/>
                </a:outerShdw>
              </a:effectLst>
              <a:latin typeface="Times New Roman" panose="02020603050405020304" charset="0"/>
              <a:cs typeface="Times New Roman" panose="02020603050405020304" charset="0"/>
            </a:endParaRPr>
          </a:p>
        </p:txBody>
      </p:sp>
      <p:sp>
        <p:nvSpPr>
          <p:cNvPr id="10" name="TextBox 9"/>
          <p:cNvSpPr txBox="1"/>
          <p:nvPr/>
        </p:nvSpPr>
        <p:spPr>
          <a:xfrm>
            <a:off x="8153400" y="7048500"/>
            <a:ext cx="8305800" cy="646331"/>
          </a:xfrm>
          <a:prstGeom prst="rect">
            <a:avLst/>
          </a:prstGeom>
          <a:noFill/>
        </p:spPr>
        <p:txBody>
          <a:bodyPr wrap="square" rtlCol="0">
            <a:spAutoFit/>
          </a:bodyPr>
          <a:lstStyle/>
          <a:p>
            <a:pPr lvl="0"/>
            <a:r>
              <a:rPr lang="en-US" sz="3600" b="1">
                <a:solidFill>
                  <a:schemeClr val="accent6"/>
                </a:solidFill>
                <a:latin typeface="Times New Roman" panose="02020603050405020304" charset="0"/>
                <a:cs typeface="Times New Roman" panose="02020603050405020304" charset="0"/>
              </a:rPr>
              <a:t>GIÁO VIÊN: DƯƠNG THỊ LIỄU </a:t>
            </a:r>
            <a:endParaRPr lang="en-US" sz="3600" b="1">
              <a:solidFill>
                <a:schemeClr val="accent6"/>
              </a:solidFill>
              <a:latin typeface="Times New Roman" panose="02020603050405020304" charset="0"/>
              <a:cs typeface="Times New Roman" panose="02020603050405020304" charset="0"/>
            </a:endParaRPr>
          </a:p>
        </p:txBody>
      </p:sp>
      <p:sp>
        <p:nvSpPr>
          <p:cNvPr id="11" name="TextBox 10"/>
          <p:cNvSpPr txBox="1"/>
          <p:nvPr/>
        </p:nvSpPr>
        <p:spPr>
          <a:xfrm>
            <a:off x="6477000" y="2933700"/>
            <a:ext cx="8382000" cy="769441"/>
          </a:xfrm>
          <a:prstGeom prst="rect">
            <a:avLst/>
          </a:prstGeom>
          <a:noFill/>
        </p:spPr>
        <p:txBody>
          <a:bodyPr wrap="square" rtlCol="0">
            <a:spAutoFit/>
          </a:bodyPr>
          <a:lstStyle/>
          <a:p>
            <a:r>
              <a:rPr lang="en-US" sz="4400" b="1" smtClean="0">
                <a:solidFill>
                  <a:srgbClr val="FF0000"/>
                </a:solidFill>
                <a:latin typeface="Times New Roman" panose="02020603050405020304" pitchFamily="18" charset="0"/>
                <a:cs typeface="Times New Roman" panose="02020603050405020304" pitchFamily="18" charset="0"/>
              </a:rPr>
              <a:t>MÔN : TIẾNG VIỆT- LG: TLĐP </a:t>
            </a:r>
            <a:endParaRPr lang="en-US" sz="4400" b="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5831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ACEEA"/>
        </a:solidFill>
        <a:effectLst/>
      </p:bgPr>
    </p:bg>
    <p:spTree>
      <p:nvGrpSpPr>
        <p:cNvPr id="1" name=""/>
        <p:cNvGrpSpPr/>
        <p:nvPr/>
      </p:nvGrpSpPr>
      <p:grpSpPr>
        <a:xfrm>
          <a:off x="0" y="0"/>
          <a:ext cx="0" cy="0"/>
          <a:chOff x="0" y="0"/>
          <a:chExt cx="0" cy="0"/>
        </a:xfrm>
      </p:grpSpPr>
      <p:grpSp>
        <p:nvGrpSpPr>
          <p:cNvPr id="2" name="Group 2"/>
          <p:cNvGrpSpPr/>
          <p:nvPr/>
        </p:nvGrpSpPr>
        <p:grpSpPr>
          <a:xfrm>
            <a:off x="0" y="8357984"/>
            <a:ext cx="18288000" cy="3671578"/>
            <a:chOff x="0" y="0"/>
            <a:chExt cx="4816593" cy="967000"/>
          </a:xfrm>
        </p:grpSpPr>
        <p:sp>
          <p:nvSpPr>
            <p:cNvPr id="3" name="Freeform 3"/>
            <p:cNvSpPr/>
            <p:nvPr/>
          </p:nvSpPr>
          <p:spPr>
            <a:xfrm>
              <a:off x="0" y="0"/>
              <a:ext cx="4816592" cy="967000"/>
            </a:xfrm>
            <a:custGeom>
              <a:avLst/>
              <a:gdLst/>
              <a:ahLst/>
              <a:cxnLst/>
              <a:rect l="l" t="t" r="r" b="b"/>
              <a:pathLst>
                <a:path w="4816592" h="967000">
                  <a:moveTo>
                    <a:pt x="0" y="0"/>
                  </a:moveTo>
                  <a:lnTo>
                    <a:pt x="4816592" y="0"/>
                  </a:lnTo>
                  <a:lnTo>
                    <a:pt x="4816592" y="967000"/>
                  </a:lnTo>
                  <a:lnTo>
                    <a:pt x="0" y="967000"/>
                  </a:lnTo>
                  <a:close/>
                </a:path>
              </a:pathLst>
            </a:custGeom>
            <a:solidFill>
              <a:srgbClr val="C7EDCA"/>
            </a:solidFill>
          </p:spPr>
        </p:sp>
        <p:sp>
          <p:nvSpPr>
            <p:cNvPr id="4" name="TextBox 4"/>
            <p:cNvSpPr txBox="1"/>
            <p:nvPr/>
          </p:nvSpPr>
          <p:spPr>
            <a:xfrm>
              <a:off x="0" y="-38100"/>
              <a:ext cx="4816593" cy="1005100"/>
            </a:xfrm>
            <a:prstGeom prst="rect">
              <a:avLst/>
            </a:prstGeom>
          </p:spPr>
          <p:txBody>
            <a:bodyPr lIns="50800" tIns="50800" rIns="50800" bIns="50800" rtlCol="0" anchor="ctr"/>
            <a:lstStyle/>
            <a:p>
              <a:pPr algn="ctr">
                <a:lnSpc>
                  <a:spcPts val="1960"/>
                </a:lnSpc>
              </a:pPr>
              <a:endParaRPr/>
            </a:p>
          </p:txBody>
        </p:sp>
      </p:grpSp>
      <p:sp>
        <p:nvSpPr>
          <p:cNvPr id="5" name="Freeform 5"/>
          <p:cNvSpPr/>
          <p:nvPr/>
        </p:nvSpPr>
        <p:spPr>
          <a:xfrm flipH="1">
            <a:off x="1028700" y="8357984"/>
            <a:ext cx="3775214" cy="3685553"/>
          </a:xfrm>
          <a:custGeom>
            <a:avLst/>
            <a:gdLst/>
            <a:ahLst/>
            <a:cxnLst/>
            <a:rect l="l" t="t" r="r" b="b"/>
            <a:pathLst>
              <a:path w="3775214" h="3685553">
                <a:moveTo>
                  <a:pt x="3775214" y="0"/>
                </a:moveTo>
                <a:lnTo>
                  <a:pt x="0" y="0"/>
                </a:lnTo>
                <a:lnTo>
                  <a:pt x="0" y="3685553"/>
                </a:lnTo>
                <a:lnTo>
                  <a:pt x="3775214" y="3685553"/>
                </a:lnTo>
                <a:lnTo>
                  <a:pt x="3775214"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755158">
            <a:off x="11228100" y="-2517432"/>
            <a:ext cx="4138596" cy="4164624"/>
          </a:xfrm>
          <a:custGeom>
            <a:avLst/>
            <a:gdLst/>
            <a:ahLst/>
            <a:cxnLst/>
            <a:rect l="l" t="t" r="r" b="b"/>
            <a:pathLst>
              <a:path w="4138596" h="4164624">
                <a:moveTo>
                  <a:pt x="0" y="0"/>
                </a:moveTo>
                <a:lnTo>
                  <a:pt x="4138595" y="0"/>
                </a:lnTo>
                <a:lnTo>
                  <a:pt x="4138595" y="4164624"/>
                </a:lnTo>
                <a:lnTo>
                  <a:pt x="0" y="416462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a:off x="-1373341" y="0"/>
            <a:ext cx="7990487" cy="1859887"/>
          </a:xfrm>
          <a:custGeom>
            <a:avLst/>
            <a:gdLst/>
            <a:ahLst/>
            <a:cxnLst/>
            <a:rect l="l" t="t" r="r" b="b"/>
            <a:pathLst>
              <a:path w="7990487" h="1859887">
                <a:moveTo>
                  <a:pt x="0" y="0"/>
                </a:moveTo>
                <a:lnTo>
                  <a:pt x="7990487" y="0"/>
                </a:lnTo>
                <a:lnTo>
                  <a:pt x="7990487" y="1859887"/>
                </a:lnTo>
                <a:lnTo>
                  <a:pt x="0" y="185988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a:off x="4920116" y="8357984"/>
            <a:ext cx="11807928" cy="8501708"/>
          </a:xfrm>
          <a:custGeom>
            <a:avLst/>
            <a:gdLst/>
            <a:ahLst/>
            <a:cxnLst/>
            <a:rect l="l" t="t" r="r" b="b"/>
            <a:pathLst>
              <a:path w="11807928" h="8501708">
                <a:moveTo>
                  <a:pt x="0" y="0"/>
                </a:moveTo>
                <a:lnTo>
                  <a:pt x="11807928" y="0"/>
                </a:lnTo>
                <a:lnTo>
                  <a:pt x="11807928" y="8501708"/>
                </a:lnTo>
                <a:lnTo>
                  <a:pt x="0" y="8501708"/>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9" name="Freeform 9"/>
          <p:cNvSpPr/>
          <p:nvPr/>
        </p:nvSpPr>
        <p:spPr>
          <a:xfrm>
            <a:off x="14170912" y="112993"/>
            <a:ext cx="7019601" cy="1633901"/>
          </a:xfrm>
          <a:custGeom>
            <a:avLst/>
            <a:gdLst/>
            <a:ahLst/>
            <a:cxnLst/>
            <a:rect l="l" t="t" r="r" b="b"/>
            <a:pathLst>
              <a:path w="7019601" h="1633901">
                <a:moveTo>
                  <a:pt x="0" y="0"/>
                </a:moveTo>
                <a:lnTo>
                  <a:pt x="7019601" y="0"/>
                </a:lnTo>
                <a:lnTo>
                  <a:pt x="7019601" y="1633901"/>
                </a:lnTo>
                <a:lnTo>
                  <a:pt x="0" y="1633901"/>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0" name="Freeform 10"/>
          <p:cNvSpPr/>
          <p:nvPr/>
        </p:nvSpPr>
        <p:spPr>
          <a:xfrm>
            <a:off x="15176751" y="2190539"/>
            <a:ext cx="5184648" cy="8229600"/>
          </a:xfrm>
          <a:custGeom>
            <a:avLst/>
            <a:gdLst/>
            <a:ahLst/>
            <a:cxnLst/>
            <a:rect l="l" t="t" r="r" b="b"/>
            <a:pathLst>
              <a:path w="5184648" h="8229600">
                <a:moveTo>
                  <a:pt x="0" y="0"/>
                </a:moveTo>
                <a:lnTo>
                  <a:pt x="5184648" y="0"/>
                </a:lnTo>
                <a:lnTo>
                  <a:pt x="5184648" y="8229600"/>
                </a:lnTo>
                <a:lnTo>
                  <a:pt x="0" y="8229600"/>
                </a:lnTo>
                <a:lnTo>
                  <a:pt x="0" y="0"/>
                </a:lnTo>
                <a:close/>
              </a:path>
            </a:pathLst>
          </a:custGeom>
          <a:blipFill>
            <a:blip r:embed="rId10"/>
            <a:stretch>
              <a:fillRect/>
            </a:stretch>
          </a:blipFill>
        </p:spPr>
      </p:sp>
      <p:sp>
        <p:nvSpPr>
          <p:cNvPr id="11" name="TextBox 11"/>
          <p:cNvSpPr txBox="1"/>
          <p:nvPr/>
        </p:nvSpPr>
        <p:spPr>
          <a:xfrm>
            <a:off x="2270365" y="2250860"/>
            <a:ext cx="13500351" cy="4962897"/>
          </a:xfrm>
          <a:prstGeom prst="rect">
            <a:avLst/>
          </a:prstGeom>
        </p:spPr>
        <p:txBody>
          <a:bodyPr wrap="square" lIns="0" tIns="0" rIns="0" bIns="0" rtlCol="0" anchor="t">
            <a:spAutoFit/>
          </a:bodyPr>
          <a:lstStyle/>
          <a:p>
            <a:pPr algn="ctr">
              <a:lnSpc>
                <a:spcPts val="12880"/>
              </a:lnSpc>
            </a:pPr>
            <a:r>
              <a:rPr lang="en-US" sz="9200">
                <a:solidFill>
                  <a:srgbClr val="000000"/>
                </a:solidFill>
                <a:latin typeface="Agbalumo"/>
                <a:ea typeface="Agbalumo"/>
                <a:cs typeface="Agbalumo"/>
                <a:sym typeface="Agbalumo"/>
              </a:rPr>
              <a:t>ẨM THỰC ĐĂK LĂK</a:t>
            </a:r>
          </a:p>
          <a:p>
            <a:pPr algn="ctr">
              <a:lnSpc>
                <a:spcPts val="12880"/>
              </a:lnSpc>
            </a:pPr>
            <a:r>
              <a:rPr lang="en-US" sz="9200">
                <a:solidFill>
                  <a:srgbClr val="000000"/>
                </a:solidFill>
                <a:latin typeface="Agbalumo"/>
                <a:ea typeface="Agbalumo"/>
                <a:cs typeface="Agbalumo"/>
                <a:sym typeface="Agbalumo"/>
              </a:rPr>
              <a:t>CƠM LAM, GÀ NƯỚNG</a:t>
            </a:r>
          </a:p>
          <a:p>
            <a:pPr algn="ctr">
              <a:lnSpc>
                <a:spcPts val="12880"/>
              </a:lnSpc>
            </a:pPr>
            <a:endParaRPr lang="en-US" sz="9200">
              <a:solidFill>
                <a:srgbClr val="000000"/>
              </a:solidFill>
              <a:latin typeface="Agbalumo"/>
              <a:ea typeface="Agbalumo"/>
              <a:cs typeface="Agbalumo"/>
              <a:sym typeface="Agbalumo"/>
            </a:endParaRPr>
          </a:p>
        </p:txBody>
      </p:sp>
      <p:sp>
        <p:nvSpPr>
          <p:cNvPr id="12" name="Freeform 12"/>
          <p:cNvSpPr/>
          <p:nvPr/>
        </p:nvSpPr>
        <p:spPr>
          <a:xfrm>
            <a:off x="11770688" y="6885287"/>
            <a:ext cx="4167490" cy="3401713"/>
          </a:xfrm>
          <a:custGeom>
            <a:avLst/>
            <a:gdLst/>
            <a:ahLst/>
            <a:cxnLst/>
            <a:rect l="l" t="t" r="r" b="b"/>
            <a:pathLst>
              <a:path w="4167490" h="3401713">
                <a:moveTo>
                  <a:pt x="0" y="0"/>
                </a:moveTo>
                <a:lnTo>
                  <a:pt x="4167490" y="0"/>
                </a:lnTo>
                <a:lnTo>
                  <a:pt x="4167490" y="3401713"/>
                </a:lnTo>
                <a:lnTo>
                  <a:pt x="0" y="3401713"/>
                </a:lnTo>
                <a:lnTo>
                  <a:pt x="0" y="0"/>
                </a:lnTo>
                <a:close/>
              </a:path>
            </a:pathLst>
          </a:custGeom>
          <a:blipFill>
            <a:blip r:embed="rId11"/>
            <a:stretch>
              <a:fillRect/>
            </a:stretch>
          </a:blipFill>
        </p:spPr>
      </p:sp>
      <p:sp>
        <p:nvSpPr>
          <p:cNvPr id="13" name="Freeform 13"/>
          <p:cNvSpPr/>
          <p:nvPr/>
        </p:nvSpPr>
        <p:spPr>
          <a:xfrm>
            <a:off x="946889" y="6557737"/>
            <a:ext cx="4826542" cy="3895422"/>
          </a:xfrm>
          <a:custGeom>
            <a:avLst/>
            <a:gdLst/>
            <a:ahLst/>
            <a:cxnLst/>
            <a:rect l="l" t="t" r="r" b="b"/>
            <a:pathLst>
              <a:path w="4826542" h="3895422">
                <a:moveTo>
                  <a:pt x="0" y="0"/>
                </a:moveTo>
                <a:lnTo>
                  <a:pt x="4826542" y="0"/>
                </a:lnTo>
                <a:lnTo>
                  <a:pt x="4826542" y="3895421"/>
                </a:lnTo>
                <a:lnTo>
                  <a:pt x="0" y="3895421"/>
                </a:lnTo>
                <a:lnTo>
                  <a:pt x="0" y="0"/>
                </a:lnTo>
                <a:close/>
              </a:path>
            </a:pathLst>
          </a:custGeom>
          <a:blipFill>
            <a:blip r:embed="rId12"/>
            <a:stretch>
              <a:fillRect/>
            </a:stretch>
          </a:blipFill>
        </p:spPr>
      </p:sp>
      <p:pic>
        <p:nvPicPr>
          <p:cNvPr id="14" name="Picture 14"/>
          <p:cNvPicPr>
            <a:picLocks noChangeAspect="1"/>
          </p:cNvPicPr>
          <p:nvPr/>
        </p:nvPicPr>
        <p:blipFill>
          <a:blip r:embed="rId13"/>
          <a:srcRect/>
          <a:stretch>
            <a:fillRect/>
          </a:stretch>
        </p:blipFill>
        <p:spPr>
          <a:xfrm>
            <a:off x="6327031" y="6305339"/>
            <a:ext cx="4497049" cy="41148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ACEEA"/>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2"/>
          <a:stretch>
            <a:fillRect/>
          </a:stretch>
        </p:blipFill>
        <p:spPr>
          <a:xfrm>
            <a:off x="239112" y="2004439"/>
            <a:ext cx="5729887" cy="2882356"/>
          </a:xfrm>
          <a:prstGeom prst="rect">
            <a:avLst/>
          </a:prstGeom>
          <a:ln>
            <a:noFill/>
          </a:ln>
          <a:effectLst>
            <a:softEdge rad="112500"/>
          </a:effectLst>
        </p:spPr>
      </p:pic>
      <p:pic>
        <p:nvPicPr>
          <p:cNvPr id="18" name="Picture 17"/>
          <p:cNvPicPr>
            <a:picLocks noChangeAspect="1"/>
          </p:cNvPicPr>
          <p:nvPr/>
        </p:nvPicPr>
        <p:blipFill>
          <a:blip r:embed="rId3"/>
          <a:stretch>
            <a:fillRect/>
          </a:stretch>
        </p:blipFill>
        <p:spPr>
          <a:xfrm>
            <a:off x="12066314" y="1855508"/>
            <a:ext cx="6221686" cy="2895056"/>
          </a:xfrm>
          <a:prstGeom prst="rect">
            <a:avLst/>
          </a:prstGeom>
          <a:ln>
            <a:noFill/>
          </a:ln>
          <a:effectLst>
            <a:softEdge rad="112500"/>
          </a:effectLst>
        </p:spPr>
      </p:pic>
      <p:pic>
        <p:nvPicPr>
          <p:cNvPr id="19" name="Picture 18"/>
          <p:cNvPicPr>
            <a:picLocks noChangeAspect="1"/>
          </p:cNvPicPr>
          <p:nvPr/>
        </p:nvPicPr>
        <p:blipFill>
          <a:blip r:embed="rId4"/>
          <a:stretch>
            <a:fillRect/>
          </a:stretch>
        </p:blipFill>
        <p:spPr>
          <a:xfrm>
            <a:off x="239112" y="6155379"/>
            <a:ext cx="5729887" cy="2880069"/>
          </a:xfrm>
          <a:prstGeom prst="rect">
            <a:avLst/>
          </a:prstGeom>
          <a:ln>
            <a:noFill/>
          </a:ln>
          <a:effectLst>
            <a:softEdge rad="112500"/>
          </a:effectLst>
        </p:spPr>
      </p:pic>
      <p:pic>
        <p:nvPicPr>
          <p:cNvPr id="20" name="Picture 19"/>
          <p:cNvPicPr>
            <a:picLocks noChangeAspect="1"/>
          </p:cNvPicPr>
          <p:nvPr/>
        </p:nvPicPr>
        <p:blipFill>
          <a:blip r:embed="rId5"/>
          <a:stretch>
            <a:fillRect/>
          </a:stretch>
        </p:blipFill>
        <p:spPr>
          <a:xfrm>
            <a:off x="11961890" y="6104724"/>
            <a:ext cx="6186125" cy="2880069"/>
          </a:xfrm>
          <a:prstGeom prst="rect">
            <a:avLst/>
          </a:prstGeom>
          <a:ln>
            <a:noFill/>
          </a:ln>
          <a:effectLst>
            <a:softEdge rad="112500"/>
          </a:effectLst>
        </p:spPr>
      </p:pic>
      <p:sp>
        <p:nvSpPr>
          <p:cNvPr id="21" name="Oval 20"/>
          <p:cNvSpPr/>
          <p:nvPr/>
        </p:nvSpPr>
        <p:spPr>
          <a:xfrm>
            <a:off x="-17123" y="4492387"/>
            <a:ext cx="609600" cy="685800"/>
          </a:xfrm>
          <a:prstGeom prst="ellips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smtClean="0">
                <a:latin typeface="Arial" panose="020B0604020202020204" pitchFamily="34" charset="0"/>
                <a:cs typeface="Arial" panose="020B0604020202020204" pitchFamily="34" charset="0"/>
              </a:rPr>
              <a:t>1</a:t>
            </a:r>
            <a:endParaRPr lang="en-US" sz="3600" b="1">
              <a:latin typeface="Arial" panose="020B0604020202020204" pitchFamily="34" charset="0"/>
              <a:cs typeface="Arial" panose="020B0604020202020204" pitchFamily="34" charset="0"/>
            </a:endParaRPr>
          </a:p>
        </p:txBody>
      </p:sp>
      <p:sp>
        <p:nvSpPr>
          <p:cNvPr id="25" name="Oval 24"/>
          <p:cNvSpPr/>
          <p:nvPr/>
        </p:nvSpPr>
        <p:spPr>
          <a:xfrm>
            <a:off x="11877040" y="4279162"/>
            <a:ext cx="609600" cy="6858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smtClean="0">
                <a:solidFill>
                  <a:schemeClr val="tx1"/>
                </a:solidFill>
                <a:latin typeface="Arial" panose="020B0604020202020204" pitchFamily="34" charset="0"/>
                <a:cs typeface="Arial" panose="020B0604020202020204" pitchFamily="34" charset="0"/>
              </a:rPr>
              <a:t>2</a:t>
            </a:r>
            <a:endParaRPr lang="en-US" sz="3600" b="1">
              <a:solidFill>
                <a:schemeClr val="tx1"/>
              </a:solidFill>
              <a:latin typeface="Arial" panose="020B0604020202020204" pitchFamily="34" charset="0"/>
              <a:cs typeface="Arial" panose="020B0604020202020204" pitchFamily="34" charset="0"/>
            </a:endParaRPr>
          </a:p>
        </p:txBody>
      </p:sp>
      <p:sp>
        <p:nvSpPr>
          <p:cNvPr id="26" name="Oval 25"/>
          <p:cNvSpPr/>
          <p:nvPr/>
        </p:nvSpPr>
        <p:spPr>
          <a:xfrm>
            <a:off x="-17123" y="8692548"/>
            <a:ext cx="643846" cy="6858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smtClean="0">
                <a:solidFill>
                  <a:schemeClr val="tx1"/>
                </a:solidFill>
                <a:latin typeface="Arial" panose="020B0604020202020204" pitchFamily="34" charset="0"/>
                <a:cs typeface="Arial" panose="020B0604020202020204" pitchFamily="34" charset="0"/>
              </a:rPr>
              <a:t>3</a:t>
            </a:r>
            <a:endParaRPr lang="en-US" sz="3600" b="1">
              <a:solidFill>
                <a:schemeClr val="tx1"/>
              </a:solidFill>
              <a:latin typeface="Arial" panose="020B0604020202020204" pitchFamily="34" charset="0"/>
              <a:cs typeface="Arial" panose="020B0604020202020204" pitchFamily="34" charset="0"/>
            </a:endParaRPr>
          </a:p>
        </p:txBody>
      </p:sp>
      <p:sp>
        <p:nvSpPr>
          <p:cNvPr id="27" name="Oval 26"/>
          <p:cNvSpPr/>
          <p:nvPr/>
        </p:nvSpPr>
        <p:spPr>
          <a:xfrm>
            <a:off x="11877040" y="8384249"/>
            <a:ext cx="609600" cy="6858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smtClean="0">
                <a:solidFill>
                  <a:schemeClr val="tx1"/>
                </a:solidFill>
                <a:latin typeface="Arial" panose="020B0604020202020204" pitchFamily="34" charset="0"/>
                <a:cs typeface="Arial" panose="020B0604020202020204" pitchFamily="34" charset="0"/>
              </a:rPr>
              <a:t>4</a:t>
            </a:r>
            <a:endParaRPr lang="en-US" sz="3600" b="1">
              <a:solidFill>
                <a:schemeClr val="tx1"/>
              </a:solidFill>
              <a:latin typeface="Arial" panose="020B0604020202020204" pitchFamily="34" charset="0"/>
              <a:cs typeface="Arial" panose="020B0604020202020204" pitchFamily="34" charset="0"/>
            </a:endParaRPr>
          </a:p>
        </p:txBody>
      </p:sp>
      <p:sp>
        <p:nvSpPr>
          <p:cNvPr id="28" name="Rounded Rectangle 27"/>
          <p:cNvSpPr/>
          <p:nvPr/>
        </p:nvSpPr>
        <p:spPr>
          <a:xfrm>
            <a:off x="7196850" y="2783465"/>
            <a:ext cx="3810000" cy="1026442"/>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err="1" smtClean="0">
                <a:solidFill>
                  <a:schemeClr val="tx1"/>
                </a:solidFill>
                <a:latin typeface="Arial" panose="020B0604020202020204" pitchFamily="34" charset="0"/>
                <a:cs typeface="Arial" panose="020B0604020202020204" pitchFamily="34" charset="0"/>
              </a:rPr>
              <a:t>Cơm</a:t>
            </a:r>
            <a:r>
              <a:rPr lang="en-US" sz="2800" b="1" smtClean="0">
                <a:solidFill>
                  <a:schemeClr val="tx1"/>
                </a:solidFill>
                <a:latin typeface="Arial" panose="020B0604020202020204" pitchFamily="34" charset="0"/>
                <a:cs typeface="Arial" panose="020B0604020202020204" pitchFamily="34" charset="0"/>
              </a:rPr>
              <a:t> lam, </a:t>
            </a:r>
            <a:r>
              <a:rPr lang="en-US" sz="2800" b="1" err="1" smtClean="0">
                <a:solidFill>
                  <a:schemeClr val="tx1"/>
                </a:solidFill>
                <a:latin typeface="Arial" panose="020B0604020202020204" pitchFamily="34" charset="0"/>
                <a:cs typeface="Arial" panose="020B0604020202020204" pitchFamily="34" charset="0"/>
              </a:rPr>
              <a:t>gà</a:t>
            </a:r>
            <a:r>
              <a:rPr lang="en-US" sz="2800" b="1" smtClean="0">
                <a:solidFill>
                  <a:schemeClr val="tx1"/>
                </a:solidFill>
                <a:latin typeface="Arial" panose="020B0604020202020204" pitchFamily="34" charset="0"/>
                <a:cs typeface="Arial" panose="020B0604020202020204" pitchFamily="34" charset="0"/>
              </a:rPr>
              <a:t> </a:t>
            </a:r>
            <a:r>
              <a:rPr lang="en-US" sz="2800" b="1" err="1" smtClean="0">
                <a:solidFill>
                  <a:schemeClr val="tx1"/>
                </a:solidFill>
                <a:latin typeface="Arial" panose="020B0604020202020204" pitchFamily="34" charset="0"/>
                <a:cs typeface="Arial" panose="020B0604020202020204" pitchFamily="34" charset="0"/>
              </a:rPr>
              <a:t>nướng</a:t>
            </a:r>
            <a:endParaRPr lang="en-US" sz="2800" b="1">
              <a:solidFill>
                <a:schemeClr val="tx1"/>
              </a:solidFill>
              <a:latin typeface="Arial" panose="020B0604020202020204" pitchFamily="34" charset="0"/>
              <a:cs typeface="Arial" panose="020B0604020202020204" pitchFamily="34" charset="0"/>
            </a:endParaRPr>
          </a:p>
        </p:txBody>
      </p:sp>
      <p:sp>
        <p:nvSpPr>
          <p:cNvPr id="30" name="Cloud 29"/>
          <p:cNvSpPr/>
          <p:nvPr/>
        </p:nvSpPr>
        <p:spPr>
          <a:xfrm>
            <a:off x="6085840" y="232808"/>
            <a:ext cx="5791200" cy="1562193"/>
          </a:xfrm>
          <a:prstGeom prst="cloud">
            <a:avLst/>
          </a:prstGeom>
          <a:solidFill>
            <a:srgbClr val="F995DF"/>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tx1"/>
                </a:solidFill>
                <a:latin typeface="Arial" panose="020B0604020202020204" pitchFamily="34" charset="0"/>
                <a:cs typeface="Arial" panose="020B0604020202020204" pitchFamily="34" charset="0"/>
              </a:rPr>
              <a:t>   KHỞI ĐỘNG</a:t>
            </a:r>
            <a:endParaRPr lang="en-US" sz="3200" b="1">
              <a:solidFill>
                <a:schemeClr val="tx1"/>
              </a:solidFill>
              <a:latin typeface="Arial" panose="020B0604020202020204" pitchFamily="34" charset="0"/>
              <a:cs typeface="Arial" panose="020B0604020202020204" pitchFamily="34" charset="0"/>
            </a:endParaRPr>
          </a:p>
        </p:txBody>
      </p:sp>
      <p:sp>
        <p:nvSpPr>
          <p:cNvPr id="31" name="Rounded Rectangle 30"/>
          <p:cNvSpPr/>
          <p:nvPr/>
        </p:nvSpPr>
        <p:spPr>
          <a:xfrm>
            <a:off x="7196850" y="4702957"/>
            <a:ext cx="3726836" cy="92068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Arial" panose="020B0604020202020204" pitchFamily="34" charset="0"/>
                <a:cs typeface="Arial" panose="020B0604020202020204" pitchFamily="34" charset="0"/>
              </a:rPr>
              <a:t>Gỏi măng le</a:t>
            </a:r>
            <a:endParaRPr lang="en-US" sz="2800" b="1">
              <a:solidFill>
                <a:schemeClr val="tx1"/>
              </a:solidFill>
              <a:latin typeface="Arial" panose="020B0604020202020204" pitchFamily="34" charset="0"/>
              <a:cs typeface="Arial" panose="020B0604020202020204" pitchFamily="34" charset="0"/>
            </a:endParaRPr>
          </a:p>
        </p:txBody>
      </p:sp>
      <p:sp>
        <p:nvSpPr>
          <p:cNvPr id="33" name="Rounded Rectangle 32"/>
          <p:cNvSpPr/>
          <p:nvPr/>
        </p:nvSpPr>
        <p:spPr>
          <a:xfrm>
            <a:off x="7246140" y="6630359"/>
            <a:ext cx="3757316" cy="91440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Arial" panose="020B0604020202020204" pitchFamily="34" charset="0"/>
                <a:cs typeface="Arial" panose="020B0604020202020204" pitchFamily="34" charset="0"/>
              </a:rPr>
              <a:t>Canh cà đắng</a:t>
            </a:r>
            <a:endParaRPr lang="en-US" sz="2800" b="1">
              <a:solidFill>
                <a:schemeClr val="tx1"/>
              </a:solidFill>
              <a:latin typeface="Arial" panose="020B0604020202020204" pitchFamily="34" charset="0"/>
              <a:cs typeface="Arial" panose="020B0604020202020204" pitchFamily="34" charset="0"/>
            </a:endParaRPr>
          </a:p>
        </p:txBody>
      </p:sp>
      <p:sp>
        <p:nvSpPr>
          <p:cNvPr id="34" name="Rounded Rectangle 33"/>
          <p:cNvSpPr/>
          <p:nvPr/>
        </p:nvSpPr>
        <p:spPr>
          <a:xfrm>
            <a:off x="7276620" y="8575100"/>
            <a:ext cx="3641986" cy="98989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Arial" panose="020B0604020202020204" pitchFamily="34" charset="0"/>
                <a:cs typeface="Arial" panose="020B0604020202020204" pitchFamily="34" charset="0"/>
              </a:rPr>
              <a:t>Vếch</a:t>
            </a:r>
            <a:endParaRPr lang="en-US" sz="2800" b="1">
              <a:solidFill>
                <a:schemeClr val="tx1"/>
              </a:solidFill>
              <a:latin typeface="Arial" panose="020B0604020202020204" pitchFamily="34" charset="0"/>
              <a:cs typeface="Arial" panose="020B0604020202020204" pitchFamily="34" charset="0"/>
            </a:endParaRPr>
          </a:p>
        </p:txBody>
      </p:sp>
      <p:cxnSp>
        <p:nvCxnSpPr>
          <p:cNvPr id="36" name="Straight Arrow Connector 35"/>
          <p:cNvCxnSpPr/>
          <p:nvPr/>
        </p:nvCxnSpPr>
        <p:spPr>
          <a:xfrm>
            <a:off x="5880100" y="3445617"/>
            <a:ext cx="1316750" cy="1820541"/>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40" name="Straight Arrow Connector 39"/>
          <p:cNvCxnSpPr/>
          <p:nvPr/>
        </p:nvCxnSpPr>
        <p:spPr>
          <a:xfrm flipH="1">
            <a:off x="11003456" y="3296686"/>
            <a:ext cx="1178384" cy="3790873"/>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42" name="Straight Arrow Connector 41"/>
          <p:cNvCxnSpPr/>
          <p:nvPr/>
        </p:nvCxnSpPr>
        <p:spPr>
          <a:xfrm flipV="1">
            <a:off x="5880100" y="3347341"/>
            <a:ext cx="1316750" cy="4248072"/>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45" name="Straight Arrow Connector 44"/>
          <p:cNvCxnSpPr>
            <a:stCxn id="20" idx="1"/>
            <a:endCxn id="34" idx="3"/>
          </p:cNvCxnSpPr>
          <p:nvPr/>
        </p:nvCxnSpPr>
        <p:spPr>
          <a:xfrm flipH="1">
            <a:off x="10918606" y="7544759"/>
            <a:ext cx="1043284" cy="152529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barn(inVertical)">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arn(inVertical)">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barn(inVertical)">
                                      <p:cBhvr>
                                        <p:cTn id="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C6AC"/>
        </a:solidFill>
        <a:effectLst/>
      </p:bgPr>
    </p:bg>
    <p:spTree>
      <p:nvGrpSpPr>
        <p:cNvPr id="1" name=""/>
        <p:cNvGrpSpPr/>
        <p:nvPr/>
      </p:nvGrpSpPr>
      <p:grpSpPr>
        <a:xfrm>
          <a:off x="0" y="0"/>
          <a:ext cx="0" cy="0"/>
          <a:chOff x="0" y="0"/>
          <a:chExt cx="0" cy="0"/>
        </a:xfrm>
      </p:grpSpPr>
      <p:sp>
        <p:nvSpPr>
          <p:cNvPr id="11" name="Rounded Rectangle 10"/>
          <p:cNvSpPr/>
          <p:nvPr/>
        </p:nvSpPr>
        <p:spPr>
          <a:xfrm>
            <a:off x="25400" y="109740"/>
            <a:ext cx="9956800" cy="772250"/>
          </a:xfrm>
          <a:prstGeom prst="roundRect">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b="1" smtClean="0">
                <a:solidFill>
                  <a:schemeClr val="tx1"/>
                </a:solidFill>
                <a:latin typeface="Arial" panose="020B0604020202020204" pitchFamily="34" charset="0"/>
                <a:cs typeface="Arial" panose="020B0604020202020204" pitchFamily="34" charset="0"/>
              </a:rPr>
              <a:t>HOẠT ĐỘNG 1. Khám phá cơm lam, gà nướng ở Đăk Lăk </a:t>
            </a:r>
            <a:endParaRPr lang="en-US" sz="2800" b="1">
              <a:solidFill>
                <a:schemeClr val="tx1"/>
              </a:solidFill>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2"/>
          <a:stretch>
            <a:fillRect/>
          </a:stretch>
        </p:blipFill>
        <p:spPr>
          <a:xfrm>
            <a:off x="838200" y="2095500"/>
            <a:ext cx="6019800" cy="3964560"/>
          </a:xfrm>
          <a:prstGeom prst="rect">
            <a:avLst/>
          </a:prstGeom>
          <a:ln>
            <a:noFill/>
          </a:ln>
          <a:effectLst>
            <a:outerShdw blurRad="190500" algn="tl" rotWithShape="0">
              <a:srgbClr val="000000">
                <a:alpha val="70000"/>
              </a:srgbClr>
            </a:outerShdw>
          </a:effectLst>
        </p:spPr>
      </p:pic>
      <p:pic>
        <p:nvPicPr>
          <p:cNvPr id="13" name="Picture 12"/>
          <p:cNvPicPr>
            <a:picLocks noChangeAspect="1"/>
          </p:cNvPicPr>
          <p:nvPr/>
        </p:nvPicPr>
        <p:blipFill>
          <a:blip r:embed="rId3"/>
          <a:stretch>
            <a:fillRect/>
          </a:stretch>
        </p:blipFill>
        <p:spPr>
          <a:xfrm>
            <a:off x="838200" y="6286500"/>
            <a:ext cx="6019800" cy="3810000"/>
          </a:xfrm>
          <a:prstGeom prst="rect">
            <a:avLst/>
          </a:prstGeom>
          <a:ln>
            <a:noFill/>
          </a:ln>
          <a:effectLst>
            <a:outerShdw blurRad="190500" algn="tl" rotWithShape="0">
              <a:srgbClr val="000000">
                <a:alpha val="70000"/>
              </a:srgbClr>
            </a:outerShdw>
          </a:effectLst>
        </p:spPr>
      </p:pic>
      <p:sp>
        <p:nvSpPr>
          <p:cNvPr id="14" name="Rounded Rectangle 13"/>
          <p:cNvSpPr/>
          <p:nvPr/>
        </p:nvSpPr>
        <p:spPr>
          <a:xfrm>
            <a:off x="7907020" y="2305518"/>
            <a:ext cx="9641840" cy="4848233"/>
          </a:xfrm>
          <a:prstGeom prst="roundRect">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smtClean="0">
                <a:solidFill>
                  <a:schemeClr val="tx1"/>
                </a:solidFill>
              </a:rPr>
              <a:t>	</a:t>
            </a:r>
            <a:r>
              <a:rPr lang="vi-VN" sz="2800" smtClean="0">
                <a:solidFill>
                  <a:schemeClr val="tx1"/>
                </a:solidFill>
              </a:rPr>
              <a:t>Cơm </a:t>
            </a:r>
            <a:r>
              <a:rPr lang="vi-VN" sz="2800">
                <a:solidFill>
                  <a:schemeClr val="tx1"/>
                </a:solidFill>
              </a:rPr>
              <a:t>lam là cơm được nấu chín trong ống tre hoặc nứa nên có tên gọi khác là cơm ống</a:t>
            </a:r>
            <a:r>
              <a:rPr lang="vi-VN" sz="2800" smtClean="0">
                <a:solidFill>
                  <a:schemeClr val="tx1"/>
                </a:solidFill>
              </a:rPr>
              <a:t>.</a:t>
            </a:r>
            <a:r>
              <a:rPr lang="en-US" sz="2800" smtClean="0">
                <a:solidFill>
                  <a:schemeClr val="tx1"/>
                </a:solidFill>
              </a:rPr>
              <a:t> </a:t>
            </a:r>
            <a:r>
              <a:rPr lang="vi-VN" sz="2800" smtClean="0">
                <a:solidFill>
                  <a:schemeClr val="tx1"/>
                </a:solidFill>
              </a:rPr>
              <a:t>Món</a:t>
            </a:r>
            <a:r>
              <a:rPr lang="en-US" sz="2800">
                <a:solidFill>
                  <a:schemeClr val="tx1"/>
                </a:solidFill>
              </a:rPr>
              <a:t> </a:t>
            </a:r>
            <a:r>
              <a:rPr lang="vi-VN" sz="2800" smtClean="0">
                <a:solidFill>
                  <a:schemeClr val="tx1"/>
                </a:solidFill>
              </a:rPr>
              <a:t>ăn </a:t>
            </a:r>
            <a:r>
              <a:rPr lang="vi-VN" sz="2800">
                <a:solidFill>
                  <a:schemeClr val="tx1"/>
                </a:solidFill>
              </a:rPr>
              <a:t>dân dã này có nguồn gốc từ những chuyến đi rừng dài ngày của đồng bào các dân tộc ở Đắk Lắk. Để thực hiện món ăn ngon này, người ta phải chọn gạo nếp rẫy và cây tre hoặc nứa đúng độ tuổi</a:t>
            </a:r>
            <a:r>
              <a:rPr lang="vi-VN" sz="2800" smtClean="0">
                <a:solidFill>
                  <a:schemeClr val="tx1"/>
                </a:solidFill>
              </a:rPr>
              <a:t>.</a:t>
            </a:r>
            <a:endParaRPr lang="en-US" sz="2800">
              <a:solidFill>
                <a:schemeClr val="tx1"/>
              </a:solidFill>
            </a:endParaRPr>
          </a:p>
          <a:p>
            <a:pPr algn="just"/>
            <a:r>
              <a:rPr lang="en-US" sz="2800" smtClean="0">
                <a:solidFill>
                  <a:schemeClr val="tx1"/>
                </a:solidFill>
              </a:rPr>
              <a:t>	</a:t>
            </a:r>
            <a:r>
              <a:rPr lang="vi-VN" sz="2800" smtClean="0">
                <a:solidFill>
                  <a:schemeClr val="tx1"/>
                </a:solidFill>
              </a:rPr>
              <a:t>Cơm </a:t>
            </a:r>
            <a:r>
              <a:rPr lang="vi-VN" sz="2800">
                <a:solidFill>
                  <a:schemeClr val="tx1"/>
                </a:solidFill>
              </a:rPr>
              <a:t>lam có mùi thơm của ống tre hoặc nứa quyện lẫn vị ngọt thơm của nếp, tạo nên hương vị đặc trưng khó quên</a:t>
            </a:r>
            <a:r>
              <a:rPr lang="vi-VN" sz="2000"/>
              <a:t>.</a:t>
            </a:r>
            <a:endParaRPr lang="en-US" sz="2000"/>
          </a:p>
        </p:txBody>
      </p:sp>
      <p:sp>
        <p:nvSpPr>
          <p:cNvPr id="15" name="Rounded Rectangle 14"/>
          <p:cNvSpPr/>
          <p:nvPr/>
        </p:nvSpPr>
        <p:spPr>
          <a:xfrm>
            <a:off x="7889240" y="7505700"/>
            <a:ext cx="9677400" cy="2171700"/>
          </a:xfrm>
          <a:prstGeom prst="roundRect">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mtClean="0">
                <a:solidFill>
                  <a:schemeClr val="tx1"/>
                </a:solidFill>
                <a:cs typeface="Arial" panose="020B0604020202020204" pitchFamily="34" charset="0"/>
              </a:rPr>
              <a:t>	</a:t>
            </a:r>
            <a:r>
              <a:rPr lang="vi-VN" sz="2800" smtClean="0">
                <a:solidFill>
                  <a:schemeClr val="tx1"/>
                </a:solidFill>
                <a:cs typeface="Arial" panose="020B0604020202020204" pitchFamily="34" charset="0"/>
              </a:rPr>
              <a:t>Người Đ</a:t>
            </a:r>
            <a:r>
              <a:rPr lang="en-US" sz="2800" smtClean="0">
                <a:solidFill>
                  <a:schemeClr val="tx1"/>
                </a:solidFill>
                <a:cs typeface="Arial" panose="020B0604020202020204" pitchFamily="34" charset="0"/>
              </a:rPr>
              <a:t>ắk</a:t>
            </a:r>
            <a:r>
              <a:rPr lang="vi-VN" sz="2800" smtClean="0">
                <a:solidFill>
                  <a:schemeClr val="tx1"/>
                </a:solidFill>
                <a:cs typeface="Arial" panose="020B0604020202020204" pitchFamily="34" charset="0"/>
              </a:rPr>
              <a:t> </a:t>
            </a:r>
            <a:r>
              <a:rPr lang="vi-VN" sz="2800">
                <a:solidFill>
                  <a:schemeClr val="tx1"/>
                </a:solidFill>
                <a:cs typeface="Arial" panose="020B0604020202020204" pitchFamily="34" charset="0"/>
              </a:rPr>
              <a:t>Lắk thường dùng cơm lam với muối mè, thịt gà nướng. Trong đó, cơm lam ăn kèm với gà nướng lửa than chấm muối ớt sả là lựa chọn đầu tiên. Ngày nay, món ăn dân dã này đã trở thành đặc sản của tỉnh </a:t>
            </a:r>
            <a:r>
              <a:rPr lang="vi-VN" sz="2800" smtClean="0">
                <a:solidFill>
                  <a:schemeClr val="tx1"/>
                </a:solidFill>
                <a:cs typeface="Arial" panose="020B0604020202020204" pitchFamily="34" charset="0"/>
              </a:rPr>
              <a:t>Đ</a:t>
            </a:r>
            <a:r>
              <a:rPr lang="en-US" sz="2800" smtClean="0">
                <a:solidFill>
                  <a:schemeClr val="tx1"/>
                </a:solidFill>
                <a:cs typeface="Arial" panose="020B0604020202020204" pitchFamily="34" charset="0"/>
              </a:rPr>
              <a:t>ắk</a:t>
            </a:r>
            <a:r>
              <a:rPr lang="vi-VN" sz="2800" smtClean="0">
                <a:solidFill>
                  <a:schemeClr val="tx1"/>
                </a:solidFill>
                <a:cs typeface="Arial" panose="020B0604020202020204" pitchFamily="34" charset="0"/>
              </a:rPr>
              <a:t> </a:t>
            </a:r>
            <a:r>
              <a:rPr lang="vi-VN" sz="2800">
                <a:solidFill>
                  <a:schemeClr val="tx1"/>
                </a:solidFill>
                <a:cs typeface="Arial" panose="020B0604020202020204" pitchFamily="34" charset="0"/>
              </a:rPr>
              <a:t>Lắk.</a:t>
            </a:r>
            <a:endParaRPr lang="en-US" sz="2800">
              <a:solidFill>
                <a:schemeClr val="tx1"/>
              </a:solidFill>
              <a:latin typeface="Arial" panose="020B0604020202020204" pitchFamily="34" charset="0"/>
              <a:cs typeface="Arial" panose="020B0604020202020204" pitchFamily="34" charset="0"/>
            </a:endParaRPr>
          </a:p>
        </p:txBody>
      </p:sp>
      <p:sp>
        <p:nvSpPr>
          <p:cNvPr id="16" name="Rectangle 15"/>
          <p:cNvSpPr/>
          <p:nvPr/>
        </p:nvSpPr>
        <p:spPr>
          <a:xfrm>
            <a:off x="5764724" y="1117131"/>
            <a:ext cx="5943600" cy="75446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4000" b="1" smtClean="0">
                <a:solidFill>
                  <a:schemeClr val="bg1"/>
                </a:solidFill>
                <a:latin typeface=".VnArabia" panose="020B7200000000000000" pitchFamily="34" charset="0"/>
              </a:rPr>
              <a:t>Cơm lam, gà nướng</a:t>
            </a:r>
            <a:endParaRPr lang="en-US" sz="4000" b="1">
              <a:solidFill>
                <a:schemeClr val="bg1"/>
              </a:solidFill>
              <a:latin typeface=".VnArabia" panose="020B7200000000000000" pitchFamily="34" charset="0"/>
            </a:endParaRPr>
          </a:p>
        </p:txBody>
      </p:sp>
      <p:pic>
        <p:nvPicPr>
          <p:cNvPr id="21" name="Picture 20"/>
          <p:cNvPicPr>
            <a:picLocks noChangeAspect="1"/>
          </p:cNvPicPr>
          <p:nvPr/>
        </p:nvPicPr>
        <p:blipFill>
          <a:blip r:embed="rId4"/>
          <a:stretch>
            <a:fillRect/>
          </a:stretch>
        </p:blipFill>
        <p:spPr>
          <a:xfrm rot="20875996">
            <a:off x="16818615" y="1917123"/>
            <a:ext cx="1194920" cy="1377815"/>
          </a:xfrm>
          <a:prstGeom prst="rect">
            <a:avLst/>
          </a:prstGeom>
        </p:spPr>
      </p:pic>
      <p:pic>
        <p:nvPicPr>
          <p:cNvPr id="22" name="Picture 21"/>
          <p:cNvPicPr>
            <a:picLocks noChangeAspect="1"/>
          </p:cNvPicPr>
          <p:nvPr/>
        </p:nvPicPr>
        <p:blipFill>
          <a:blip r:embed="rId5"/>
          <a:stretch>
            <a:fillRect/>
          </a:stretch>
        </p:blipFill>
        <p:spPr>
          <a:xfrm>
            <a:off x="7547857" y="7035417"/>
            <a:ext cx="718326" cy="94056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BCF9F"/>
        </a:solid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371600" y="5926460"/>
            <a:ext cx="6407451" cy="4404040"/>
          </a:xfrm>
          <a:prstGeom prst="ellipse">
            <a:avLst/>
          </a:prstGeom>
          <a:ln>
            <a:noFill/>
          </a:ln>
          <a:effectLst>
            <a:softEdge rad="112500"/>
          </a:effectLst>
        </p:spPr>
      </p:pic>
      <p:sp>
        <p:nvSpPr>
          <p:cNvPr id="16" name="Rectangle 15"/>
          <p:cNvSpPr/>
          <p:nvPr/>
        </p:nvSpPr>
        <p:spPr>
          <a:xfrm>
            <a:off x="3657600" y="1562100"/>
            <a:ext cx="10515600" cy="3276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lvl="0" algn="ctr">
              <a:lnSpc>
                <a:spcPts val="4290"/>
              </a:lnSpc>
            </a:pPr>
            <a:endParaRPr lang="en-US" sz="4000" smtClean="0">
              <a:solidFill>
                <a:srgbClr val="000000"/>
              </a:solidFill>
              <a:latin typeface="Asap"/>
              <a:ea typeface="Asap"/>
              <a:cs typeface="Asap"/>
              <a:sym typeface="Asap"/>
            </a:endParaRPr>
          </a:p>
          <a:p>
            <a:pPr lvl="0" algn="ctr">
              <a:lnSpc>
                <a:spcPts val="4290"/>
              </a:lnSpc>
            </a:pPr>
            <a:r>
              <a:rPr lang="en-US" sz="4000" b="1" smtClean="0">
                <a:solidFill>
                  <a:srgbClr val="000000"/>
                </a:solidFill>
                <a:latin typeface="Asap"/>
                <a:ea typeface="Asap"/>
                <a:cs typeface="Asap"/>
                <a:sym typeface="Asap"/>
              </a:rPr>
              <a:t>Câu hỏi</a:t>
            </a:r>
          </a:p>
          <a:p>
            <a:pPr lvl="0" algn="ctr">
              <a:lnSpc>
                <a:spcPts val="4290"/>
              </a:lnSpc>
            </a:pPr>
            <a:endParaRPr lang="en-US" sz="4000" smtClean="0">
              <a:solidFill>
                <a:srgbClr val="000000"/>
              </a:solidFill>
              <a:latin typeface="Asap"/>
              <a:ea typeface="Asap"/>
              <a:cs typeface="Asap"/>
              <a:sym typeface="Asap"/>
            </a:endParaRPr>
          </a:p>
          <a:p>
            <a:pPr lvl="0">
              <a:lnSpc>
                <a:spcPts val="4290"/>
              </a:lnSpc>
            </a:pPr>
            <a:r>
              <a:rPr lang="en-US" sz="4000" smtClean="0">
                <a:solidFill>
                  <a:srgbClr val="000000"/>
                </a:solidFill>
                <a:latin typeface="Asap"/>
                <a:ea typeface="Asap"/>
                <a:cs typeface="Asap"/>
                <a:sym typeface="Asap"/>
              </a:rPr>
              <a:t>1. Nêu </a:t>
            </a:r>
            <a:r>
              <a:rPr lang="en-US" sz="4000">
                <a:solidFill>
                  <a:srgbClr val="000000"/>
                </a:solidFill>
                <a:latin typeface="Asap"/>
                <a:ea typeface="Asap"/>
                <a:cs typeface="Asap"/>
                <a:sym typeface="Asap"/>
              </a:rPr>
              <a:t>các nguyên liệu làm món cơm lam</a:t>
            </a:r>
            <a:r>
              <a:rPr lang="en-US" sz="4000" smtClean="0">
                <a:solidFill>
                  <a:srgbClr val="000000"/>
                </a:solidFill>
                <a:latin typeface="Asap"/>
                <a:ea typeface="Asap"/>
                <a:cs typeface="Asap"/>
                <a:sym typeface="Asap"/>
              </a:rPr>
              <a:t>.</a:t>
            </a:r>
            <a:endParaRPr lang="en-US" sz="4000">
              <a:solidFill>
                <a:srgbClr val="000000"/>
              </a:solidFill>
              <a:latin typeface="Asap"/>
              <a:ea typeface="Asap"/>
              <a:cs typeface="Asap"/>
              <a:sym typeface="Asap"/>
            </a:endParaRPr>
          </a:p>
          <a:p>
            <a:pPr marL="514350" lvl="0" indent="-514350">
              <a:lnSpc>
                <a:spcPts val="4290"/>
              </a:lnSpc>
              <a:buFontTx/>
              <a:buAutoNum type="arabicPeriod"/>
            </a:pPr>
            <a:endParaRPr lang="en-US" sz="4000">
              <a:solidFill>
                <a:srgbClr val="000000"/>
              </a:solidFill>
              <a:latin typeface="Asap"/>
              <a:ea typeface="Asap"/>
              <a:cs typeface="Asap"/>
              <a:sym typeface="Asap"/>
            </a:endParaRPr>
          </a:p>
          <a:p>
            <a:pPr lvl="0">
              <a:lnSpc>
                <a:spcPts val="4290"/>
              </a:lnSpc>
            </a:pPr>
            <a:r>
              <a:rPr lang="en-US" sz="4000" smtClean="0">
                <a:solidFill>
                  <a:srgbClr val="000000"/>
                </a:solidFill>
                <a:latin typeface="Asap"/>
                <a:ea typeface="Asap"/>
                <a:cs typeface="Asap"/>
                <a:sym typeface="Asap"/>
              </a:rPr>
              <a:t>2. Cơm </a:t>
            </a:r>
            <a:r>
              <a:rPr lang="en-US" sz="4000">
                <a:solidFill>
                  <a:srgbClr val="000000"/>
                </a:solidFill>
                <a:latin typeface="Asap"/>
                <a:ea typeface="Asap"/>
                <a:cs typeface="Asap"/>
                <a:sym typeface="Asap"/>
              </a:rPr>
              <a:t>lam thường ăn kèm với các món nào</a:t>
            </a:r>
            <a:r>
              <a:rPr lang="en-US" sz="4000" smtClean="0">
                <a:solidFill>
                  <a:srgbClr val="000000"/>
                </a:solidFill>
                <a:latin typeface="Asap"/>
                <a:ea typeface="Asap"/>
                <a:cs typeface="Asap"/>
                <a:sym typeface="Asap"/>
              </a:rPr>
              <a:t>?</a:t>
            </a:r>
          </a:p>
          <a:p>
            <a:pPr lvl="0">
              <a:lnSpc>
                <a:spcPts val="4290"/>
              </a:lnSpc>
            </a:pPr>
            <a:endParaRPr lang="en-US" sz="4000">
              <a:solidFill>
                <a:srgbClr val="000000"/>
              </a:solidFill>
              <a:latin typeface="Asap"/>
              <a:ea typeface="Asap"/>
              <a:cs typeface="Asap"/>
              <a:sym typeface="Asap"/>
            </a:endParaRPr>
          </a:p>
        </p:txBody>
      </p:sp>
      <p:pic>
        <p:nvPicPr>
          <p:cNvPr id="18" name="Picture 17"/>
          <p:cNvPicPr>
            <a:picLocks noChangeAspect="1"/>
          </p:cNvPicPr>
          <p:nvPr/>
        </p:nvPicPr>
        <p:blipFill>
          <a:blip r:embed="rId3"/>
          <a:stretch>
            <a:fillRect/>
          </a:stretch>
        </p:blipFill>
        <p:spPr>
          <a:xfrm>
            <a:off x="14325151" y="2100187"/>
            <a:ext cx="5182049" cy="8230313"/>
          </a:xfrm>
          <a:prstGeom prst="rect">
            <a:avLst/>
          </a:prstGeom>
        </p:spPr>
      </p:pic>
      <p:pic>
        <p:nvPicPr>
          <p:cNvPr id="19" name="Picture 18"/>
          <p:cNvPicPr>
            <a:picLocks noChangeAspect="1"/>
          </p:cNvPicPr>
          <p:nvPr/>
        </p:nvPicPr>
        <p:blipFill>
          <a:blip r:embed="rId4"/>
          <a:stretch>
            <a:fillRect/>
          </a:stretch>
        </p:blipFill>
        <p:spPr>
          <a:xfrm>
            <a:off x="9144000" y="5926460"/>
            <a:ext cx="6407451" cy="4200508"/>
          </a:xfrm>
          <a:prstGeom prst="ellipse">
            <a:avLst/>
          </a:prstGeom>
          <a:ln>
            <a:noFill/>
          </a:ln>
          <a:effectLst>
            <a:softEdge rad="112500"/>
          </a:effectLst>
        </p:spPr>
      </p:pic>
      <p:pic>
        <p:nvPicPr>
          <p:cNvPr id="20" name="Picture 19"/>
          <p:cNvPicPr>
            <a:picLocks noChangeAspect="1"/>
          </p:cNvPicPr>
          <p:nvPr/>
        </p:nvPicPr>
        <p:blipFill>
          <a:blip r:embed="rId5"/>
          <a:stretch>
            <a:fillRect/>
          </a:stretch>
        </p:blipFill>
        <p:spPr>
          <a:xfrm>
            <a:off x="-196184" y="-216850"/>
            <a:ext cx="3701833" cy="3710940"/>
          </a:xfrm>
          <a:prstGeom prst="rect">
            <a:avLst/>
          </a:prstGeom>
        </p:spPr>
      </p:pic>
      <p:pic>
        <p:nvPicPr>
          <p:cNvPr id="21" name="Picture 20"/>
          <p:cNvPicPr>
            <a:picLocks noChangeAspect="1"/>
          </p:cNvPicPr>
          <p:nvPr/>
        </p:nvPicPr>
        <p:blipFill>
          <a:blip r:embed="rId2"/>
          <a:stretch>
            <a:fillRect/>
          </a:stretch>
        </p:blipFill>
        <p:spPr>
          <a:xfrm>
            <a:off x="1295400" y="5926460"/>
            <a:ext cx="6407451" cy="4404040"/>
          </a:xfrm>
          <a:prstGeom prst="ellipse">
            <a:avLst/>
          </a:prstGeom>
          <a:ln>
            <a:noFill/>
          </a:ln>
          <a:effectLst>
            <a:softEdge rad="112500"/>
          </a:effectLst>
        </p:spPr>
      </p:pic>
      <p:pic>
        <p:nvPicPr>
          <p:cNvPr id="23" name="Picture 22"/>
          <p:cNvPicPr>
            <a:picLocks noChangeAspect="1"/>
          </p:cNvPicPr>
          <p:nvPr/>
        </p:nvPicPr>
        <p:blipFill>
          <a:blip r:embed="rId4"/>
          <a:stretch>
            <a:fillRect/>
          </a:stretch>
        </p:blipFill>
        <p:spPr>
          <a:xfrm>
            <a:off x="8915400" y="6028226"/>
            <a:ext cx="6407451" cy="4200508"/>
          </a:xfrm>
          <a:prstGeom prst="ellipse">
            <a:avLst/>
          </a:prstGeom>
          <a:ln>
            <a:noFill/>
          </a:ln>
          <a:effectLst>
            <a:softEdge rad="112500"/>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3D9EF"/>
        </a:solidFill>
        <a:effectLst/>
      </p:bgPr>
    </p:bg>
    <p:spTree>
      <p:nvGrpSpPr>
        <p:cNvPr id="1" name=""/>
        <p:cNvGrpSpPr/>
        <p:nvPr/>
      </p:nvGrpSpPr>
      <p:grpSpPr>
        <a:xfrm>
          <a:off x="0" y="0"/>
          <a:ext cx="0" cy="0"/>
          <a:chOff x="0" y="0"/>
          <a:chExt cx="0" cy="0"/>
        </a:xfrm>
      </p:grpSpPr>
      <p:sp>
        <p:nvSpPr>
          <p:cNvPr id="20" name="Rounded Rectangle 19"/>
          <p:cNvSpPr/>
          <p:nvPr/>
        </p:nvSpPr>
        <p:spPr>
          <a:xfrm>
            <a:off x="76199" y="190500"/>
            <a:ext cx="12382475" cy="637036"/>
          </a:xfrm>
          <a:prstGeom prst="roundRect">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latin typeface="Arial" panose="020B0604020202020204" pitchFamily="34" charset="0"/>
                <a:cs typeface="Arial" panose="020B0604020202020204" pitchFamily="34" charset="0"/>
              </a:rPr>
              <a:t>HOẠT ĐỘNG 2. Tìm hiểu các bước làm món cơm lam, gà nướng</a:t>
            </a:r>
            <a:endParaRPr lang="en-US" sz="2800" b="1">
              <a:solidFill>
                <a:schemeClr val="tx1"/>
              </a:solidFill>
              <a:latin typeface="Arial" panose="020B0604020202020204" pitchFamily="34" charset="0"/>
              <a:cs typeface="Arial" panose="020B0604020202020204" pitchFamily="34" charset="0"/>
            </a:endParaRPr>
          </a:p>
        </p:txBody>
      </p:sp>
      <p:pic>
        <p:nvPicPr>
          <p:cNvPr id="21" name="Picture 20"/>
          <p:cNvPicPr>
            <a:picLocks noChangeAspect="1"/>
          </p:cNvPicPr>
          <p:nvPr/>
        </p:nvPicPr>
        <p:blipFill>
          <a:blip r:embed="rId2"/>
          <a:stretch>
            <a:fillRect/>
          </a:stretch>
        </p:blipFill>
        <p:spPr>
          <a:xfrm>
            <a:off x="8151" y="3056628"/>
            <a:ext cx="5671356" cy="3703652"/>
          </a:xfrm>
          <a:prstGeom prst="rect">
            <a:avLst/>
          </a:prstGeom>
          <a:ln>
            <a:noFill/>
          </a:ln>
          <a:effectLst>
            <a:outerShdw blurRad="292100" dist="139700" dir="2700000" algn="tl" rotWithShape="0">
              <a:srgbClr val="333333">
                <a:alpha val="65000"/>
              </a:srgbClr>
            </a:outerShdw>
          </a:effectLst>
        </p:spPr>
      </p:pic>
      <p:pic>
        <p:nvPicPr>
          <p:cNvPr id="22" name="Picture 21"/>
          <p:cNvPicPr>
            <a:picLocks noChangeAspect="1"/>
          </p:cNvPicPr>
          <p:nvPr/>
        </p:nvPicPr>
        <p:blipFill>
          <a:blip r:embed="rId3"/>
          <a:stretch>
            <a:fillRect/>
          </a:stretch>
        </p:blipFill>
        <p:spPr>
          <a:xfrm>
            <a:off x="6267437" y="3056628"/>
            <a:ext cx="5791200" cy="3703652"/>
          </a:xfrm>
          <a:prstGeom prst="rect">
            <a:avLst/>
          </a:prstGeom>
          <a:ln>
            <a:noFill/>
          </a:ln>
          <a:effectLst>
            <a:outerShdw blurRad="292100" dist="139700" dir="2700000" algn="tl" rotWithShape="0">
              <a:srgbClr val="333333">
                <a:alpha val="65000"/>
              </a:srgbClr>
            </a:outerShdw>
          </a:effectLst>
        </p:spPr>
      </p:pic>
      <p:pic>
        <p:nvPicPr>
          <p:cNvPr id="23" name="Picture 22"/>
          <p:cNvPicPr>
            <a:picLocks noChangeAspect="1"/>
          </p:cNvPicPr>
          <p:nvPr/>
        </p:nvPicPr>
        <p:blipFill>
          <a:blip r:embed="rId4"/>
          <a:stretch>
            <a:fillRect/>
          </a:stretch>
        </p:blipFill>
        <p:spPr>
          <a:xfrm>
            <a:off x="12654718" y="3054088"/>
            <a:ext cx="5633282" cy="3706192"/>
          </a:xfrm>
          <a:prstGeom prst="rect">
            <a:avLst/>
          </a:prstGeom>
          <a:ln>
            <a:noFill/>
          </a:ln>
          <a:effectLst>
            <a:outerShdw blurRad="292100" dist="139700" dir="2700000" algn="tl" rotWithShape="0">
              <a:srgbClr val="333333">
                <a:alpha val="65000"/>
              </a:srgbClr>
            </a:outerShdw>
          </a:effectLst>
        </p:spPr>
      </p:pic>
      <p:sp>
        <p:nvSpPr>
          <p:cNvPr id="24" name="TextBox 23"/>
          <p:cNvSpPr txBox="1"/>
          <p:nvPr/>
        </p:nvSpPr>
        <p:spPr>
          <a:xfrm>
            <a:off x="519729" y="7294880"/>
            <a:ext cx="4648200" cy="138499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vi-VN" sz="2800" b="1">
                <a:solidFill>
                  <a:schemeClr val="tx1"/>
                </a:solidFill>
              </a:rPr>
              <a:t>Bước 1: </a:t>
            </a:r>
            <a:r>
              <a:rPr lang="vi-VN" sz="2800">
                <a:solidFill>
                  <a:schemeClr val="tx1"/>
                </a:solidFill>
              </a:rPr>
              <a:t>Cho gạo, nếp rẫy đã vo sạch và nước vào ống tre hoặc </a:t>
            </a:r>
            <a:r>
              <a:rPr lang="vi-VN" sz="2800" smtClean="0">
                <a:solidFill>
                  <a:schemeClr val="tx1"/>
                </a:solidFill>
              </a:rPr>
              <a:t>n</a:t>
            </a:r>
            <a:r>
              <a:rPr lang="en-US" sz="2800" smtClean="0">
                <a:solidFill>
                  <a:schemeClr val="tx1"/>
                </a:solidFill>
                <a:latin typeface="Arial" panose="020B0604020202020204" pitchFamily="34" charset="0"/>
                <a:cs typeface="Arial" panose="020B0604020202020204" pitchFamily="34" charset="0"/>
              </a:rPr>
              <a:t>ứa.</a:t>
            </a:r>
            <a:endParaRPr lang="en-US" sz="2800">
              <a:solidFill>
                <a:schemeClr val="tx1"/>
              </a:solidFill>
              <a:latin typeface="Arial" panose="020B0604020202020204" pitchFamily="34" charset="0"/>
              <a:cs typeface="Arial" panose="020B0604020202020204" pitchFamily="34" charset="0"/>
            </a:endParaRPr>
          </a:p>
        </p:txBody>
      </p:sp>
      <p:sp>
        <p:nvSpPr>
          <p:cNvPr id="25" name="TextBox 24"/>
          <p:cNvSpPr txBox="1"/>
          <p:nvPr/>
        </p:nvSpPr>
        <p:spPr>
          <a:xfrm>
            <a:off x="6572237" y="7277100"/>
            <a:ext cx="5181600" cy="267765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vi-VN" sz="2800" b="1"/>
              <a:t>Bước 2: </a:t>
            </a:r>
            <a:r>
              <a:rPr lang="vi-VN" sz="2800"/>
              <a:t>Lấy lá chuối bịt kín đầu ống còn hở để giúp cơm nhanh chín và giữ được mùi thơm. Đặt ống lên bếp lửa than để nướng cho đến khi ống ngả màu vàng thì cơm chín</a:t>
            </a:r>
            <a:r>
              <a:rPr lang="vi-VN"/>
              <a:t>.</a:t>
            </a:r>
            <a:endParaRPr lang="en-US"/>
          </a:p>
        </p:txBody>
      </p:sp>
      <p:sp>
        <p:nvSpPr>
          <p:cNvPr id="26" name="TextBox 25"/>
          <p:cNvSpPr txBox="1"/>
          <p:nvPr/>
        </p:nvSpPr>
        <p:spPr>
          <a:xfrm>
            <a:off x="12994859" y="7277100"/>
            <a:ext cx="4953000" cy="138499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vi-VN" sz="2800" b="1"/>
              <a:t>Bước 3: </a:t>
            </a:r>
            <a:r>
              <a:rPr lang="vi-VN" sz="2800"/>
              <a:t>Khi ống toả ra mũi thơm của cơm là có thể tước ống, lấy cơm ra thưởng thức.</a:t>
            </a:r>
            <a:endParaRPr lang="en-US" sz="2800"/>
          </a:p>
        </p:txBody>
      </p:sp>
      <p:sp>
        <p:nvSpPr>
          <p:cNvPr id="29" name="Wave 28"/>
          <p:cNvSpPr/>
          <p:nvPr/>
        </p:nvSpPr>
        <p:spPr>
          <a:xfrm>
            <a:off x="4648200" y="1277428"/>
            <a:ext cx="9296400" cy="1219200"/>
          </a:xfrm>
          <a:prstGeom prst="wav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vi-VN" sz="2800" b="1">
                <a:solidFill>
                  <a:schemeClr val="bg1"/>
                </a:solidFill>
                <a:latin typeface="Arial" panose="020B0604020202020204" pitchFamily="34" charset="0"/>
                <a:cs typeface="Arial" panose="020B0604020202020204" pitchFamily="34" charset="0"/>
              </a:rPr>
              <a:t>Cách nấu cơm lam khá </a:t>
            </a:r>
            <a:r>
              <a:rPr lang="vi-VN" sz="2800" b="1" smtClean="0">
                <a:solidFill>
                  <a:schemeClr val="bg1"/>
                </a:solidFill>
                <a:latin typeface="Arial" panose="020B0604020202020204" pitchFamily="34" charset="0"/>
                <a:cs typeface="Arial" panose="020B0604020202020204" pitchFamily="34" charset="0"/>
              </a:rPr>
              <a:t>đơn</a:t>
            </a:r>
            <a:r>
              <a:rPr lang="en-US" sz="2800" b="1" smtClean="0">
                <a:solidFill>
                  <a:schemeClr val="bg1"/>
                </a:solidFill>
                <a:latin typeface="Arial" panose="020B0604020202020204" pitchFamily="34" charset="0"/>
                <a:cs typeface="Arial" panose="020B0604020202020204" pitchFamily="34" charset="0"/>
              </a:rPr>
              <a:t> </a:t>
            </a:r>
            <a:r>
              <a:rPr lang="vi-VN" sz="2800" b="1" smtClean="0">
                <a:solidFill>
                  <a:schemeClr val="bg1"/>
                </a:solidFill>
                <a:latin typeface="Arial" panose="020B0604020202020204" pitchFamily="34" charset="0"/>
                <a:cs typeface="Arial" panose="020B0604020202020204" pitchFamily="34" charset="0"/>
              </a:rPr>
              <a:t>giản</a:t>
            </a:r>
            <a:r>
              <a:rPr lang="vi-VN" sz="2800" b="1">
                <a:solidFill>
                  <a:schemeClr val="bg1"/>
                </a:solidFill>
                <a:latin typeface="Arial" panose="020B0604020202020204" pitchFamily="34" charset="0"/>
                <a:cs typeface="Arial" panose="020B0604020202020204" pitchFamily="34" charset="0"/>
              </a:rPr>
              <a:t>, gồm các bước sau</a:t>
            </a:r>
            <a:endParaRPr lang="en-US" sz="2800" b="1">
              <a:solidFill>
                <a:schemeClr val="bg1"/>
              </a:solidFill>
              <a:latin typeface="Arial" panose="020B0604020202020204" pitchFamily="34" charset="0"/>
              <a:cs typeface="Arial" panose="020B0604020202020204" pitchFamily="34" charset="0"/>
            </a:endParaRPr>
          </a:p>
        </p:txBody>
      </p:sp>
    </p:spTree>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BCF9F"/>
        </a:solidFill>
        <a:effectLst/>
      </p:bgPr>
    </p:bg>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535284" y="1257300"/>
            <a:ext cx="3657600" cy="31639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p:cNvPicPr>
            <a:picLocks noChangeAspect="1"/>
          </p:cNvPicPr>
          <p:nvPr/>
        </p:nvPicPr>
        <p:blipFill>
          <a:blip r:embed="rId4"/>
          <a:stretch>
            <a:fillRect/>
          </a:stretch>
        </p:blipFill>
        <p:spPr>
          <a:xfrm>
            <a:off x="5167302" y="1257300"/>
            <a:ext cx="3657600" cy="31994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Picture 18"/>
          <p:cNvPicPr>
            <a:picLocks noChangeAspect="1"/>
          </p:cNvPicPr>
          <p:nvPr/>
        </p:nvPicPr>
        <p:blipFill>
          <a:blip r:embed="rId5"/>
          <a:stretch>
            <a:fillRect/>
          </a:stretch>
        </p:blipFill>
        <p:spPr>
          <a:xfrm rot="10800000">
            <a:off x="14320860" y="1241512"/>
            <a:ext cx="3483821" cy="31766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TextBox 19"/>
          <p:cNvSpPr txBox="1"/>
          <p:nvPr/>
        </p:nvSpPr>
        <p:spPr>
          <a:xfrm>
            <a:off x="711186" y="4982467"/>
            <a:ext cx="3305796" cy="1754326"/>
          </a:xfrm>
          <a:prstGeom prst="rect">
            <a:avLst/>
          </a:prstGeom>
          <a:noFill/>
        </p:spPr>
        <p:txBody>
          <a:bodyPr wrap="square" rtlCol="0">
            <a:spAutoFit/>
          </a:bodyPr>
          <a:lstStyle/>
          <a:p>
            <a:pPr algn="just"/>
            <a:r>
              <a:rPr lang="en-US" sz="3600" smtClean="0"/>
              <a:t>Lựa chọn gà đồi (loại gà tơ, nặng khoảng 1kg)</a:t>
            </a:r>
            <a:endParaRPr lang="en-US" sz="3600"/>
          </a:p>
        </p:txBody>
      </p:sp>
      <p:sp>
        <p:nvSpPr>
          <p:cNvPr id="21" name="TextBox 20"/>
          <p:cNvSpPr txBox="1"/>
          <p:nvPr/>
        </p:nvSpPr>
        <p:spPr>
          <a:xfrm>
            <a:off x="5167302" y="4806492"/>
            <a:ext cx="3724699" cy="2923877"/>
          </a:xfrm>
          <a:prstGeom prst="rect">
            <a:avLst/>
          </a:prstGeom>
          <a:noFill/>
        </p:spPr>
        <p:txBody>
          <a:bodyPr wrap="square" rtlCol="0">
            <a:spAutoFit/>
          </a:bodyPr>
          <a:lstStyle/>
          <a:p>
            <a:pPr algn="just"/>
            <a:r>
              <a:rPr lang="en-US" sz="3600" smtClean="0"/>
              <a:t>Gà sau khi sơ </a:t>
            </a:r>
            <a:r>
              <a:rPr lang="en-US" sz="4000" smtClean="0"/>
              <a:t>chế</a:t>
            </a:r>
            <a:r>
              <a:rPr lang="en-US" sz="3600" smtClean="0"/>
              <a:t> được ướp với các loại gia vị như sả, mật ong, muối và các loại lá rừng ,…</a:t>
            </a:r>
            <a:endParaRPr lang="en-US" sz="3600"/>
          </a:p>
        </p:txBody>
      </p:sp>
      <p:sp>
        <p:nvSpPr>
          <p:cNvPr id="22" name="TextBox 21"/>
          <p:cNvSpPr txBox="1"/>
          <p:nvPr/>
        </p:nvSpPr>
        <p:spPr>
          <a:xfrm>
            <a:off x="14035850" y="5015487"/>
            <a:ext cx="4053840" cy="1754326"/>
          </a:xfrm>
          <a:prstGeom prst="rect">
            <a:avLst/>
          </a:prstGeom>
          <a:noFill/>
        </p:spPr>
        <p:txBody>
          <a:bodyPr wrap="square" rtlCol="0">
            <a:spAutoFit/>
          </a:bodyPr>
          <a:lstStyle/>
          <a:p>
            <a:pPr algn="just"/>
            <a:r>
              <a:rPr lang="en-US" sz="3600" smtClean="0"/>
              <a:t>Đến khi thịt chin đều thì lấy ra thưởng thức.</a:t>
            </a:r>
            <a:endParaRPr lang="en-US" sz="3600"/>
          </a:p>
        </p:txBody>
      </p:sp>
      <p:sp>
        <p:nvSpPr>
          <p:cNvPr id="23" name="TextBox 22"/>
          <p:cNvSpPr txBox="1"/>
          <p:nvPr/>
        </p:nvSpPr>
        <p:spPr>
          <a:xfrm>
            <a:off x="9831725" y="4966214"/>
            <a:ext cx="3371365" cy="2308324"/>
          </a:xfrm>
          <a:prstGeom prst="rect">
            <a:avLst/>
          </a:prstGeom>
          <a:noFill/>
        </p:spPr>
        <p:txBody>
          <a:bodyPr wrap="square" rtlCol="0">
            <a:spAutoFit/>
          </a:bodyPr>
          <a:lstStyle/>
          <a:p>
            <a:pPr algn="just"/>
            <a:r>
              <a:rPr lang="en-US" sz="3600" smtClean="0"/>
              <a:t>Kẹp gà bằng que tre hoặc vỉ và nướng trên bếp than.</a:t>
            </a:r>
            <a:endParaRPr lang="en-US" sz="3600"/>
          </a:p>
        </p:txBody>
      </p:sp>
      <p:sp>
        <p:nvSpPr>
          <p:cNvPr id="24" name="TextBox 23"/>
          <p:cNvSpPr txBox="1"/>
          <p:nvPr/>
        </p:nvSpPr>
        <p:spPr>
          <a:xfrm>
            <a:off x="2104347" y="7730369"/>
            <a:ext cx="14403684" cy="255454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vi-VN" sz="3200" b="1"/>
              <a:t>Câu </a:t>
            </a:r>
            <a:r>
              <a:rPr lang="vi-VN" sz="3200" b="1" smtClean="0"/>
              <a:t>hỏi</a:t>
            </a:r>
            <a:endParaRPr lang="en-US" sz="3200" b="1" smtClean="0"/>
          </a:p>
          <a:p>
            <a:pPr algn="just"/>
            <a:r>
              <a:rPr lang="vi-VN" sz="3200" smtClean="0"/>
              <a:t>- </a:t>
            </a:r>
            <a:r>
              <a:rPr lang="vi-VN" sz="3200"/>
              <a:t>Người ta thường dùng loại gà nào để làm nguyên liệu cho món gà nướng ăn kèm với cơm lam? Theo em, tại sao phải chọn loại gà này</a:t>
            </a:r>
            <a:r>
              <a:rPr lang="vi-VN" sz="3200" smtClean="0"/>
              <a:t>?</a:t>
            </a:r>
            <a:endParaRPr lang="en-US" sz="3200" smtClean="0"/>
          </a:p>
          <a:p>
            <a:pPr marL="285750" indent="-285750" algn="just">
              <a:buFontTx/>
              <a:buChar char="-"/>
            </a:pPr>
            <a:r>
              <a:rPr lang="vi-VN" sz="3200" smtClean="0"/>
              <a:t>Các </a:t>
            </a:r>
            <a:r>
              <a:rPr lang="vi-VN" sz="3200"/>
              <a:t>gia vị sử dụng để ướp thịt gà là gì</a:t>
            </a:r>
            <a:r>
              <a:rPr lang="vi-VN" sz="3200" smtClean="0"/>
              <a:t>?</a:t>
            </a:r>
            <a:endParaRPr lang="en-US" sz="3200" smtClean="0"/>
          </a:p>
          <a:p>
            <a:pPr marL="285750" indent="-285750" algn="just">
              <a:buFontTx/>
              <a:buChar char="-"/>
            </a:pPr>
            <a:r>
              <a:rPr lang="vi-VN" sz="3200" smtClean="0"/>
              <a:t>Nêu </a:t>
            </a:r>
            <a:r>
              <a:rPr lang="vi-VN" sz="3200"/>
              <a:t>các bước làm món gà </a:t>
            </a:r>
            <a:r>
              <a:rPr lang="vi-VN" sz="3200" smtClean="0"/>
              <a:t>nướng</a:t>
            </a:r>
            <a:r>
              <a:rPr lang="en-US" sz="3200" smtClean="0"/>
              <a:t>.</a:t>
            </a:r>
            <a:endParaRPr lang="en-US" sz="3200"/>
          </a:p>
        </p:txBody>
      </p:sp>
      <p:pic>
        <p:nvPicPr>
          <p:cNvPr id="25" name="Picture 24"/>
          <p:cNvPicPr>
            <a:picLocks noChangeAspect="1"/>
          </p:cNvPicPr>
          <p:nvPr/>
        </p:nvPicPr>
        <p:blipFill>
          <a:blip r:embed="rId6"/>
          <a:stretch>
            <a:fillRect/>
          </a:stretch>
        </p:blipFill>
        <p:spPr>
          <a:xfrm>
            <a:off x="15773400" y="9361837"/>
            <a:ext cx="1469263" cy="1274174"/>
          </a:xfrm>
          <a:prstGeom prst="rect">
            <a:avLst/>
          </a:prstGeom>
        </p:spPr>
      </p:pic>
      <p:sp>
        <p:nvSpPr>
          <p:cNvPr id="26" name="TextBox 25"/>
          <p:cNvSpPr txBox="1"/>
          <p:nvPr/>
        </p:nvSpPr>
        <p:spPr>
          <a:xfrm>
            <a:off x="3598278" y="330339"/>
            <a:ext cx="10722582" cy="646331"/>
          </a:xfrm>
          <a:prstGeom prst="rect">
            <a:avLst/>
          </a:prstGeom>
          <a:solidFill>
            <a:srgbClr val="FFFFCC"/>
          </a:solidFill>
          <a:ln>
            <a:solidFill>
              <a:srgbClr val="FFFFCC"/>
            </a:solidFill>
          </a:ln>
        </p:spPr>
        <p:txBody>
          <a:bodyPr wrap="square" rtlCol="0">
            <a:spAutoFit/>
          </a:bodyPr>
          <a:lstStyle/>
          <a:p>
            <a:pPr algn="ctr"/>
            <a:r>
              <a:rPr lang="en-US" sz="3600" b="1" smtClean="0"/>
              <a:t>Quan sát hình ảnh, đọc thông tin và trả lời câu hỏi</a:t>
            </a:r>
            <a:endParaRPr lang="en-US" sz="3600" b="1"/>
          </a:p>
        </p:txBody>
      </p:sp>
      <p:pic>
        <p:nvPicPr>
          <p:cNvPr id="27" name="Picture 26"/>
          <p:cNvPicPr>
            <a:picLocks noChangeAspect="1"/>
          </p:cNvPicPr>
          <p:nvPr/>
        </p:nvPicPr>
        <p:blipFill>
          <a:blip r:embed="rId7"/>
          <a:stretch>
            <a:fillRect/>
          </a:stretch>
        </p:blipFill>
        <p:spPr>
          <a:xfrm>
            <a:off x="14025690" y="98515"/>
            <a:ext cx="1169851" cy="1109977"/>
          </a:xfrm>
          <a:prstGeom prst="rect">
            <a:avLst/>
          </a:prstGeom>
        </p:spPr>
      </p:pic>
      <p:pic>
        <p:nvPicPr>
          <p:cNvPr id="28" name="Picture 27"/>
          <p:cNvPicPr>
            <a:picLocks noChangeAspect="1"/>
          </p:cNvPicPr>
          <p:nvPr/>
        </p:nvPicPr>
        <p:blipFill>
          <a:blip r:embed="rId8"/>
          <a:stretch>
            <a:fillRect/>
          </a:stretch>
        </p:blipFill>
        <p:spPr>
          <a:xfrm>
            <a:off x="9938218" y="1292861"/>
            <a:ext cx="3472982" cy="31639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C6AC"/>
        </a:solidFill>
        <a:effectLst/>
      </p:bgPr>
    </p:bg>
    <p:spTree>
      <p:nvGrpSpPr>
        <p:cNvPr id="1" name=""/>
        <p:cNvGrpSpPr/>
        <p:nvPr/>
      </p:nvGrpSpPr>
      <p:grpSpPr>
        <a:xfrm>
          <a:off x="0" y="0"/>
          <a:ext cx="0" cy="0"/>
          <a:chOff x="0" y="0"/>
          <a:chExt cx="0" cy="0"/>
        </a:xfrm>
      </p:grpSpPr>
      <p:sp>
        <p:nvSpPr>
          <p:cNvPr id="16" name="Oval Callout 15"/>
          <p:cNvSpPr/>
          <p:nvPr/>
        </p:nvSpPr>
        <p:spPr>
          <a:xfrm>
            <a:off x="6515100" y="342900"/>
            <a:ext cx="5257800" cy="1371632"/>
          </a:xfrm>
          <a:prstGeom prst="wedgeEllipse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000" b="1" smtClean="0">
                <a:latin typeface="Arial" panose="020B0604020202020204" pitchFamily="34" charset="0"/>
                <a:cs typeface="Arial" panose="020B0604020202020204" pitchFamily="34" charset="0"/>
              </a:rPr>
              <a:t>THỰC HÀNH</a:t>
            </a:r>
            <a:endParaRPr lang="en-US" sz="4000" b="1">
              <a:latin typeface="Arial" panose="020B0604020202020204" pitchFamily="34" charset="0"/>
              <a:cs typeface="Arial" panose="020B0604020202020204" pitchFamily="34" charset="0"/>
            </a:endParaRPr>
          </a:p>
        </p:txBody>
      </p:sp>
      <p:pic>
        <p:nvPicPr>
          <p:cNvPr id="17" name="Picture 16"/>
          <p:cNvPicPr>
            <a:picLocks noChangeAspect="1"/>
          </p:cNvPicPr>
          <p:nvPr/>
        </p:nvPicPr>
        <p:blipFill>
          <a:blip r:embed="rId2"/>
          <a:stretch>
            <a:fillRect/>
          </a:stretch>
        </p:blipFill>
        <p:spPr>
          <a:xfrm>
            <a:off x="3390900" y="3393472"/>
            <a:ext cx="11506200" cy="5829057"/>
          </a:xfrm>
          <a:prstGeom prst="rect">
            <a:avLst/>
          </a:prstGeom>
          <a:ln>
            <a:noFill/>
          </a:ln>
          <a:effectLst>
            <a:softEdge rad="112500"/>
          </a:effectLst>
        </p:spPr>
      </p:pic>
      <p:sp>
        <p:nvSpPr>
          <p:cNvPr id="18" name="Rounded Rectangle 17"/>
          <p:cNvSpPr/>
          <p:nvPr/>
        </p:nvSpPr>
        <p:spPr>
          <a:xfrm>
            <a:off x="1600200" y="2247900"/>
            <a:ext cx="14630400" cy="762000"/>
          </a:xfrm>
          <a:prstGeom prst="round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t>1. Đóng vai đầu bếp và giới thiệu vè món cơm lam, gà nướng với bạn bè trong lớp.</a:t>
            </a:r>
            <a:endParaRPr lang="en-US" sz="3200" b="1"/>
          </a:p>
        </p:txBody>
      </p:sp>
      <p:pic>
        <p:nvPicPr>
          <p:cNvPr id="19" name="Picture 18"/>
          <p:cNvPicPr>
            <a:picLocks noChangeAspect="1"/>
          </p:cNvPicPr>
          <p:nvPr/>
        </p:nvPicPr>
        <p:blipFill>
          <a:blip r:embed="rId3"/>
          <a:stretch>
            <a:fillRect/>
          </a:stretch>
        </p:blipFill>
        <p:spPr>
          <a:xfrm>
            <a:off x="14918650" y="7353300"/>
            <a:ext cx="3389670" cy="2895600"/>
          </a:xfrm>
          <a:prstGeom prst="rect">
            <a:avLst/>
          </a:prstGeom>
        </p:spPr>
      </p:pic>
      <p:pic>
        <p:nvPicPr>
          <p:cNvPr id="20" name="Picture 19"/>
          <p:cNvPicPr>
            <a:picLocks noChangeAspect="1"/>
          </p:cNvPicPr>
          <p:nvPr/>
        </p:nvPicPr>
        <p:blipFill>
          <a:blip r:embed="rId3"/>
          <a:stretch>
            <a:fillRect/>
          </a:stretch>
        </p:blipFill>
        <p:spPr>
          <a:xfrm>
            <a:off x="-20320" y="7124700"/>
            <a:ext cx="3389670" cy="31394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BCF9F"/>
        </a:solidFill>
        <a:effectLst/>
      </p:bgPr>
    </p:bg>
    <p:spTree>
      <p:nvGrpSpPr>
        <p:cNvPr id="1" name=""/>
        <p:cNvGrpSpPr/>
        <p:nvPr/>
      </p:nvGrpSpPr>
      <p:grpSpPr>
        <a:xfrm>
          <a:off x="0" y="0"/>
          <a:ext cx="0" cy="0"/>
          <a:chOff x="0" y="0"/>
          <a:chExt cx="0" cy="0"/>
        </a:xfrm>
      </p:grpSpPr>
      <p:sp>
        <p:nvSpPr>
          <p:cNvPr id="24" name="Rounded Rectangle 23"/>
          <p:cNvSpPr/>
          <p:nvPr/>
        </p:nvSpPr>
        <p:spPr>
          <a:xfrm>
            <a:off x="2667000" y="1104900"/>
            <a:ext cx="13258800" cy="1828800"/>
          </a:xfrm>
          <a:prstGeom prst="roundRect">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smtClean="0"/>
              <a:t>2. Chia sẻ cảm nhận của em sau khi thưởng thức món cơm lam, gà nướng theo các gợi ý sau</a:t>
            </a:r>
            <a:endParaRPr lang="en-US" sz="4400" b="1"/>
          </a:p>
        </p:txBody>
      </p:sp>
      <p:sp>
        <p:nvSpPr>
          <p:cNvPr id="25" name="Right Arrow 24"/>
          <p:cNvSpPr/>
          <p:nvPr/>
        </p:nvSpPr>
        <p:spPr>
          <a:xfrm>
            <a:off x="5715000" y="3390900"/>
            <a:ext cx="6553200" cy="2057400"/>
          </a:xfrm>
          <a:prstGeom prst="rightArrow">
            <a:avLst/>
          </a:prstGeom>
          <a:solidFill>
            <a:schemeClr val="accent5">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Tên gọi món ăn</a:t>
            </a:r>
            <a:endParaRPr lang="en-US" sz="4000" b="1">
              <a:solidFill>
                <a:schemeClr val="tx1"/>
              </a:solidFill>
            </a:endParaRPr>
          </a:p>
        </p:txBody>
      </p:sp>
      <p:sp>
        <p:nvSpPr>
          <p:cNvPr id="26" name="Right Arrow 25"/>
          <p:cNvSpPr/>
          <p:nvPr/>
        </p:nvSpPr>
        <p:spPr>
          <a:xfrm>
            <a:off x="5735320" y="5801360"/>
            <a:ext cx="6578600" cy="1981200"/>
          </a:xfrm>
          <a:prstGeom prst="rightArrow">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Hương vị của món ăn</a:t>
            </a:r>
            <a:endParaRPr lang="en-US" sz="4000" b="1">
              <a:solidFill>
                <a:schemeClr val="tx1"/>
              </a:solidFill>
            </a:endParaRPr>
          </a:p>
        </p:txBody>
      </p:sp>
      <p:sp>
        <p:nvSpPr>
          <p:cNvPr id="27" name="Right Arrow 26"/>
          <p:cNvSpPr/>
          <p:nvPr/>
        </p:nvSpPr>
        <p:spPr>
          <a:xfrm>
            <a:off x="5715000" y="8249920"/>
            <a:ext cx="6553200" cy="2019300"/>
          </a:xfrm>
          <a:prstGeom prst="rightArrow">
            <a:avLst/>
          </a:prstGeom>
          <a:solidFill>
            <a:srgbClr val="F995D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1"/>
                </a:solidFill>
              </a:rPr>
              <a:t>…</a:t>
            </a:r>
            <a:endParaRPr lang="en-US" sz="4000" b="1">
              <a:solidFill>
                <a:schemeClr val="tx1"/>
              </a:solidFill>
            </a:endParaRPr>
          </a:p>
        </p:txBody>
      </p:sp>
      <p:pic>
        <p:nvPicPr>
          <p:cNvPr id="29" name="Picture 28"/>
          <p:cNvPicPr>
            <a:picLocks noChangeAspect="1"/>
          </p:cNvPicPr>
          <p:nvPr/>
        </p:nvPicPr>
        <p:blipFill>
          <a:blip r:embed="rId2"/>
          <a:stretch>
            <a:fillRect/>
          </a:stretch>
        </p:blipFill>
        <p:spPr>
          <a:xfrm>
            <a:off x="304800" y="4419600"/>
            <a:ext cx="5035851" cy="4407790"/>
          </a:xfrm>
          <a:prstGeom prst="rect">
            <a:avLst/>
          </a:prstGeom>
        </p:spPr>
      </p:pic>
      <p:pic>
        <p:nvPicPr>
          <p:cNvPr id="32" name="Picture 31"/>
          <p:cNvPicPr>
            <a:picLocks noChangeAspect="1"/>
          </p:cNvPicPr>
          <p:nvPr/>
        </p:nvPicPr>
        <p:blipFill>
          <a:blip r:embed="rId3"/>
          <a:stretch>
            <a:fillRect/>
          </a:stretch>
        </p:blipFill>
        <p:spPr>
          <a:xfrm>
            <a:off x="13069269" y="4419600"/>
            <a:ext cx="5218731" cy="4200508"/>
          </a:xfrm>
          <a:prstGeom prst="rect">
            <a:avLst/>
          </a:prstGeom>
        </p:spPr>
      </p:pic>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ACEEA"/>
        </a:solidFill>
        <a:effectLst/>
      </p:bgPr>
    </p:bg>
    <p:spTree>
      <p:nvGrpSpPr>
        <p:cNvPr id="1" name=""/>
        <p:cNvGrpSpPr/>
        <p:nvPr/>
      </p:nvGrpSpPr>
      <p:grpSpPr>
        <a:xfrm>
          <a:off x="0" y="0"/>
          <a:ext cx="0" cy="0"/>
          <a:chOff x="0" y="0"/>
          <a:chExt cx="0" cy="0"/>
        </a:xfrm>
      </p:grpSpPr>
      <p:sp>
        <p:nvSpPr>
          <p:cNvPr id="27" name="Oval Callout 26"/>
          <p:cNvSpPr/>
          <p:nvPr/>
        </p:nvSpPr>
        <p:spPr>
          <a:xfrm>
            <a:off x="7543800" y="266700"/>
            <a:ext cx="3733800" cy="1828800"/>
          </a:xfrm>
          <a:prstGeom prst="wedgeEllipseCallou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t>VẬN DỤNG</a:t>
            </a:r>
            <a:endParaRPr lang="en-US" sz="4000" b="1"/>
          </a:p>
        </p:txBody>
      </p:sp>
      <p:sp>
        <p:nvSpPr>
          <p:cNvPr id="28" name="Rounded Rectangle 27"/>
          <p:cNvSpPr/>
          <p:nvPr/>
        </p:nvSpPr>
        <p:spPr>
          <a:xfrm>
            <a:off x="2209800" y="2476500"/>
            <a:ext cx="13563600" cy="1447800"/>
          </a:xfrm>
          <a:prstGeom prst="roundRect">
            <a:avLst/>
          </a:prstGeom>
          <a:solidFill>
            <a:schemeClr val="accent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t>1. Kể tên một số món ăn ngon ở Đắk Lắk mà em biết. Trong ác món ngon đó, em thích nhất là món nào? Vì sao?</a:t>
            </a:r>
            <a:endParaRPr lang="en-US" sz="3200" b="1"/>
          </a:p>
        </p:txBody>
      </p:sp>
      <p:pic>
        <p:nvPicPr>
          <p:cNvPr id="29" name="Picture 28"/>
          <p:cNvPicPr>
            <a:picLocks noChangeAspect="1"/>
          </p:cNvPicPr>
          <p:nvPr/>
        </p:nvPicPr>
        <p:blipFill>
          <a:blip r:embed="rId2"/>
          <a:stretch>
            <a:fillRect/>
          </a:stretch>
        </p:blipFill>
        <p:spPr>
          <a:xfrm>
            <a:off x="1295400" y="4160520"/>
            <a:ext cx="5562600" cy="3733800"/>
          </a:xfrm>
          <a:prstGeom prst="rect">
            <a:avLst/>
          </a:prstGeom>
          <a:ln>
            <a:noFill/>
          </a:ln>
          <a:effectLst>
            <a:softEdge rad="112500"/>
          </a:effectLst>
        </p:spPr>
      </p:pic>
      <p:pic>
        <p:nvPicPr>
          <p:cNvPr id="31" name="Picture 30"/>
          <p:cNvPicPr>
            <a:picLocks noChangeAspect="1"/>
          </p:cNvPicPr>
          <p:nvPr/>
        </p:nvPicPr>
        <p:blipFill>
          <a:blip r:embed="rId3"/>
          <a:stretch>
            <a:fillRect/>
          </a:stretch>
        </p:blipFill>
        <p:spPr>
          <a:xfrm>
            <a:off x="11277600" y="4152900"/>
            <a:ext cx="5467219" cy="3733800"/>
          </a:xfrm>
          <a:prstGeom prst="rect">
            <a:avLst/>
          </a:prstGeom>
          <a:ln>
            <a:noFill/>
          </a:ln>
          <a:effectLst>
            <a:softEdge rad="112500"/>
          </a:effectLst>
        </p:spPr>
      </p:pic>
      <p:sp>
        <p:nvSpPr>
          <p:cNvPr id="33" name="TextBox 32"/>
          <p:cNvSpPr txBox="1"/>
          <p:nvPr/>
        </p:nvSpPr>
        <p:spPr>
          <a:xfrm>
            <a:off x="2667000" y="8146256"/>
            <a:ext cx="2819400" cy="784830"/>
          </a:xfrm>
          <a:prstGeom prst="rect">
            <a:avLst/>
          </a:prstGeom>
          <a:noFill/>
        </p:spPr>
        <p:txBody>
          <a:bodyPr wrap="square" rtlCol="0">
            <a:spAutoFit/>
          </a:bodyPr>
          <a:lstStyle/>
          <a:p>
            <a:r>
              <a:rPr lang="en-US" sz="4500" smtClean="0"/>
              <a:t>Rau rừng </a:t>
            </a:r>
            <a:endParaRPr lang="en-US" sz="4500"/>
          </a:p>
        </p:txBody>
      </p:sp>
      <p:sp>
        <p:nvSpPr>
          <p:cNvPr id="34" name="TextBox 33"/>
          <p:cNvSpPr txBox="1"/>
          <p:nvPr/>
        </p:nvSpPr>
        <p:spPr>
          <a:xfrm>
            <a:off x="11811000" y="8115300"/>
            <a:ext cx="6248400" cy="784830"/>
          </a:xfrm>
          <a:prstGeom prst="rect">
            <a:avLst/>
          </a:prstGeom>
          <a:noFill/>
        </p:spPr>
        <p:txBody>
          <a:bodyPr wrap="square" rtlCol="0">
            <a:spAutoFit/>
          </a:bodyPr>
          <a:lstStyle/>
          <a:p>
            <a:r>
              <a:rPr lang="en-US" sz="4500" smtClean="0"/>
              <a:t>Gỏi cà đắng cá khô</a:t>
            </a:r>
            <a:endParaRPr lang="en-US" sz="45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C6AC"/>
        </a:solidFill>
        <a:effectLst/>
      </p:bgPr>
    </p:bg>
    <p:spTree>
      <p:nvGrpSpPr>
        <p:cNvPr id="1" name=""/>
        <p:cNvGrpSpPr/>
        <p:nvPr/>
      </p:nvGrpSpPr>
      <p:grpSpPr>
        <a:xfrm>
          <a:off x="0" y="0"/>
          <a:ext cx="0" cy="0"/>
          <a:chOff x="0" y="0"/>
          <a:chExt cx="0" cy="0"/>
        </a:xfrm>
      </p:grpSpPr>
      <p:sp>
        <p:nvSpPr>
          <p:cNvPr id="26" name="Rounded Rectangle 25"/>
          <p:cNvSpPr/>
          <p:nvPr/>
        </p:nvSpPr>
        <p:spPr>
          <a:xfrm>
            <a:off x="1524000" y="342900"/>
            <a:ext cx="16078200" cy="914400"/>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b="1" smtClean="0">
                <a:solidFill>
                  <a:schemeClr val="bg1"/>
                </a:solidFill>
              </a:rPr>
              <a:t>2. Cùng bạn bè tìm hiểu thông tin và sưu tầm hình ảnh về các món ăn ngon ở Đắk Lắk.</a:t>
            </a:r>
            <a:endParaRPr lang="en-US" sz="3200" b="1">
              <a:solidFill>
                <a:schemeClr val="bg1"/>
              </a:solidFill>
            </a:endParaRPr>
          </a:p>
        </p:txBody>
      </p:sp>
      <p:pic>
        <p:nvPicPr>
          <p:cNvPr id="27" name="Picture 26"/>
          <p:cNvPicPr>
            <a:picLocks noChangeAspect="1"/>
          </p:cNvPicPr>
          <p:nvPr/>
        </p:nvPicPr>
        <p:blipFill>
          <a:blip r:embed="rId2"/>
          <a:stretch>
            <a:fillRect/>
          </a:stretch>
        </p:blipFill>
        <p:spPr>
          <a:xfrm>
            <a:off x="533400" y="2095011"/>
            <a:ext cx="9296400" cy="5715000"/>
          </a:xfrm>
          <a:prstGeom prst="rect">
            <a:avLst/>
          </a:prstGeom>
          <a:ln>
            <a:noFill/>
          </a:ln>
          <a:effectLst>
            <a:outerShdw blurRad="190500" algn="tl" rotWithShape="0">
              <a:srgbClr val="000000">
                <a:alpha val="70000"/>
              </a:srgbClr>
            </a:outerShdw>
          </a:effectLst>
        </p:spPr>
      </p:pic>
      <p:sp>
        <p:nvSpPr>
          <p:cNvPr id="31" name="Rounded Rectangle 30"/>
          <p:cNvSpPr/>
          <p:nvPr/>
        </p:nvSpPr>
        <p:spPr>
          <a:xfrm>
            <a:off x="1524000" y="8191500"/>
            <a:ext cx="15849600" cy="11430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t>3. Đóng vai hướng dẫn viên du lịch giới thiệu với du khách về các món ăn ngon ở Đắk Lắk</a:t>
            </a:r>
            <a:r>
              <a:rPr lang="en-US" sz="3600" b="1"/>
              <a:t>.</a:t>
            </a:r>
          </a:p>
        </p:txBody>
      </p:sp>
      <p:pic>
        <p:nvPicPr>
          <p:cNvPr id="32" name="Picture 31"/>
          <p:cNvPicPr>
            <a:picLocks noChangeAspect="1"/>
          </p:cNvPicPr>
          <p:nvPr/>
        </p:nvPicPr>
        <p:blipFill>
          <a:blip r:embed="rId3"/>
          <a:stretch>
            <a:fillRect/>
          </a:stretch>
        </p:blipFill>
        <p:spPr>
          <a:xfrm>
            <a:off x="10363200" y="2356142"/>
            <a:ext cx="7566011" cy="519273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694577651157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0" y="495300"/>
            <a:ext cx="15279329" cy="8534400"/>
          </a:xfrm>
          <a:prstGeom prst="rect">
            <a:avLst/>
          </a:prstGeom>
        </p:spPr>
      </p:pic>
    </p:spTree>
    <p:extLst>
      <p:ext uri="{BB962C8B-B14F-4D97-AF65-F5344CB8AC3E}">
        <p14:creationId xmlns:p14="http://schemas.microsoft.com/office/powerpoint/2010/main" val="15067204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BCF9F"/>
        </a:solidFill>
        <a:effectLst/>
      </p:bgPr>
    </p:bg>
    <p:spTree>
      <p:nvGrpSpPr>
        <p:cNvPr id="1" name=""/>
        <p:cNvGrpSpPr/>
        <p:nvPr/>
      </p:nvGrpSpPr>
      <p:grpSpPr>
        <a:xfrm>
          <a:off x="0" y="0"/>
          <a:ext cx="0" cy="0"/>
          <a:chOff x="0" y="0"/>
          <a:chExt cx="0" cy="0"/>
        </a:xfrm>
      </p:grpSpPr>
      <p:pic>
        <p:nvPicPr>
          <p:cNvPr id="29" name="Picture 28"/>
          <p:cNvPicPr>
            <a:picLocks noChangeAspect="1"/>
          </p:cNvPicPr>
          <p:nvPr/>
        </p:nvPicPr>
        <p:blipFill>
          <a:blip r:embed="rId2"/>
          <a:stretch>
            <a:fillRect/>
          </a:stretch>
        </p:blipFill>
        <p:spPr>
          <a:xfrm>
            <a:off x="1447800" y="647700"/>
            <a:ext cx="15011400" cy="5867400"/>
          </a:xfrm>
          <a:prstGeom prst="rect">
            <a:avLst/>
          </a:prstGeom>
        </p:spPr>
      </p:pic>
      <p:pic>
        <p:nvPicPr>
          <p:cNvPr id="30" name="Picture 29"/>
          <p:cNvPicPr>
            <a:picLocks noChangeAspect="1"/>
          </p:cNvPicPr>
          <p:nvPr/>
        </p:nvPicPr>
        <p:blipFill>
          <a:blip r:embed="rId3"/>
          <a:stretch>
            <a:fillRect/>
          </a:stretch>
        </p:blipFill>
        <p:spPr>
          <a:xfrm>
            <a:off x="10722208" y="5448300"/>
            <a:ext cx="7565792" cy="5188146"/>
          </a:xfrm>
          <a:prstGeom prst="rect">
            <a:avLst/>
          </a:prstGeom>
        </p:spPr>
      </p:pic>
      <p:pic>
        <p:nvPicPr>
          <p:cNvPr id="31" name="Picture 30"/>
          <p:cNvPicPr>
            <a:picLocks noChangeAspect="1"/>
          </p:cNvPicPr>
          <p:nvPr/>
        </p:nvPicPr>
        <p:blipFill>
          <a:blip r:embed="rId4"/>
          <a:stretch>
            <a:fillRect/>
          </a:stretch>
        </p:blipFill>
        <p:spPr>
          <a:xfrm>
            <a:off x="228600" y="5219700"/>
            <a:ext cx="7986452" cy="1859441"/>
          </a:xfrm>
          <a:prstGeom prst="rect">
            <a:avLst/>
          </a:prstGeom>
        </p:spPr>
      </p:pic>
      <p:pic>
        <p:nvPicPr>
          <p:cNvPr id="32" name="Picture 31"/>
          <p:cNvPicPr>
            <a:picLocks noChangeAspect="1"/>
          </p:cNvPicPr>
          <p:nvPr/>
        </p:nvPicPr>
        <p:blipFill>
          <a:blip r:embed="rId5"/>
          <a:stretch>
            <a:fillRect/>
          </a:stretch>
        </p:blipFill>
        <p:spPr>
          <a:xfrm>
            <a:off x="2507945" y="4636931"/>
            <a:ext cx="2153095" cy="2160189"/>
          </a:xfrm>
          <a:prstGeom prst="rect">
            <a:avLst/>
          </a:prstGeom>
        </p:spPr>
      </p:pic>
      <p:pic>
        <p:nvPicPr>
          <p:cNvPr id="34" name="Picture 33"/>
          <p:cNvPicPr>
            <a:picLocks noChangeAspect="1"/>
          </p:cNvPicPr>
          <p:nvPr/>
        </p:nvPicPr>
        <p:blipFill>
          <a:blip r:embed="rId6"/>
          <a:stretch>
            <a:fillRect/>
          </a:stretch>
        </p:blipFill>
        <p:spPr>
          <a:xfrm>
            <a:off x="-692679" y="2079547"/>
            <a:ext cx="5182049" cy="8230313"/>
          </a:xfrm>
          <a:prstGeom prst="rect">
            <a:avLst/>
          </a:prstGeom>
        </p:spPr>
      </p:pic>
      <p:pic>
        <p:nvPicPr>
          <p:cNvPr id="35" name="Picture 34"/>
          <p:cNvPicPr>
            <a:picLocks noChangeAspect="1"/>
          </p:cNvPicPr>
          <p:nvPr/>
        </p:nvPicPr>
        <p:blipFill>
          <a:blip r:embed="rId7"/>
          <a:stretch>
            <a:fillRect/>
          </a:stretch>
        </p:blipFill>
        <p:spPr>
          <a:xfrm>
            <a:off x="3352800" y="7239840"/>
            <a:ext cx="3805095" cy="30700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488</Words>
  <Application>Microsoft Office PowerPoint</Application>
  <PresentationFormat>Custom</PresentationFormat>
  <Paragraphs>52</Paragraphs>
  <Slides>13</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Times New Roman</vt:lpstr>
      <vt:lpstr>Asap</vt:lpstr>
      <vt:lpstr>.VnArabia</vt:lpstr>
      <vt:lpstr>Calibri</vt:lpstr>
      <vt:lpstr>Agbalumo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thuyết trình Giáo dục Thể loại văn học và Các yếu tố cấu trúc của chúng Xanh dương Xanh lá theo Phong cách Vẽ tay Thân thiện</dc:title>
  <dc:creator>Administrator</dc:creator>
  <cp:lastModifiedBy>Admin</cp:lastModifiedBy>
  <cp:revision>22</cp:revision>
  <dcterms:created xsi:type="dcterms:W3CDTF">2006-08-16T00:00:00Z</dcterms:created>
  <dcterms:modified xsi:type="dcterms:W3CDTF">2026-06-04T04:27:28Z</dcterms:modified>
  <dc:identifier>DAGxJCd24wo</dc:identifier>
</cp:coreProperties>
</file>