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.svg" ContentType="image/svg+xml"/>
  <Override PartName="/ppt/media/image4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66" r:id="rId4"/>
    <p:sldMasterId id="2147483679" r:id="rId5"/>
    <p:sldMasterId id="2147483691" r:id="rId6"/>
    <p:sldMasterId id="2147483703" r:id="rId7"/>
  </p:sldMasterIdLst>
  <p:notesMasterIdLst>
    <p:notesMasterId r:id="rId9"/>
  </p:notesMasterIdLst>
  <p:sldIdLst>
    <p:sldId id="257" r:id="rId8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2631" r:id="rId17"/>
    <p:sldId id="298" r:id="rId18"/>
    <p:sldId id="11614" r:id="rId19"/>
    <p:sldId id="11615" r:id="rId20"/>
    <p:sldId id="11616" r:id="rId21"/>
    <p:sldId id="2901" r:id="rId22"/>
    <p:sldId id="2890" r:id="rId23"/>
    <p:sldId id="11618" r:id="rId24"/>
    <p:sldId id="11612" r:id="rId25"/>
    <p:sldId id="2896" r:id="rId26"/>
    <p:sldId id="11617" r:id="rId27"/>
    <p:sldId id="11613" r:id="rId28"/>
    <p:sldId id="291" r:id="rId29"/>
    <p:sldId id="11609" r:id="rId30"/>
    <p:sldId id="1161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30416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/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emf"/><Relationship Id="rId8" Type="http://schemas.openxmlformats.org/officeDocument/2006/relationships/image" Target="../media/image5.emf"/><Relationship Id="rId7" Type="http://schemas.openxmlformats.org/officeDocument/2006/relationships/image" Target="../media/image4.svg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8.sv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2" Type="http://schemas.openxmlformats.org/officeDocument/2006/relationships/theme" Target="../theme/theme2.xml"/><Relationship Id="rId21" Type="http://schemas.openxmlformats.org/officeDocument/2006/relationships/image" Target="../media/image8.svg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9" Type="http://schemas.openxmlformats.org/officeDocument/2006/relationships/image" Target="../media/image6.emf"/><Relationship Id="rId18" Type="http://schemas.openxmlformats.org/officeDocument/2006/relationships/image" Target="../media/image5.emf"/><Relationship Id="rId17" Type="http://schemas.openxmlformats.org/officeDocument/2006/relationships/image" Target="../media/image4.svg"/><Relationship Id="rId16" Type="http://schemas.openxmlformats.org/officeDocument/2006/relationships/image" Target="../media/image3.png"/><Relationship Id="rId15" Type="http://schemas.openxmlformats.org/officeDocument/2006/relationships/image" Target="../media/image2.svg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14" name="Rectangle: Rounded Corners 13"/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/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21" name="Rectangle: Rounded Corners 20"/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/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0"/>
            <a:ext cx="1519561" cy="1519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4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4.xml"/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4.xml"/><Relationship Id="rId3" Type="http://schemas.openxmlformats.org/officeDocument/2006/relationships/image" Target="../media/image38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microsoft.com/office/2007/relationships/hdphoto" Target="../media/image42.wdp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.xml"/><Relationship Id="rId5" Type="http://schemas.microsoft.com/office/2007/relationships/hdphoto" Target="../media/image52.wdp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microsoft.com/office/2007/relationships/hdphoto" Target="../media/image56.wdp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4.xml"/><Relationship Id="rId3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microsoft.com/office/2007/relationships/hdphoto" Target="../media/image61.wdp"/><Relationship Id="rId3" Type="http://schemas.openxmlformats.org/officeDocument/2006/relationships/image" Target="../media/image60.png"/><Relationship Id="rId2" Type="http://schemas.microsoft.com/office/2007/relationships/hdphoto" Target="../media/image59.wdp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4.xml"/><Relationship Id="rId3" Type="http://schemas.openxmlformats.org/officeDocument/2006/relationships/image" Target="../media/image62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microsoft.com/office/2007/relationships/media" Target="../media/media1.mp3"/><Relationship Id="rId7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microsoft.com/office/2007/relationships/hdphoto" Target="../media/image67.wdp"/><Relationship Id="rId4" Type="http://schemas.openxmlformats.org/officeDocument/2006/relationships/image" Target="../media/image66.png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35.xml"/><Relationship Id="rId10" Type="http://schemas.microsoft.com/office/2007/relationships/media" Target="../media/media2.mp3"/><Relationship Id="rId1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audio1.wav"/><Relationship Id="rId3" Type="http://schemas.microsoft.com/office/2007/relationships/hdphoto" Target="../media/image72.wdp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17.xml"/><Relationship Id="rId1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slide" Target="slide7.xml"/><Relationship Id="rId7" Type="http://schemas.openxmlformats.org/officeDocument/2006/relationships/image" Target="../media/image23.png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53.xml"/><Relationship Id="rId20" Type="http://schemas.openxmlformats.org/officeDocument/2006/relationships/audio" Target="../media/audio1.wav"/><Relationship Id="rId2" Type="http://schemas.openxmlformats.org/officeDocument/2006/relationships/image" Target="../media/image19.png"/><Relationship Id="rId19" Type="http://schemas.openxmlformats.org/officeDocument/2006/relationships/slide" Target="slide9.xml"/><Relationship Id="rId18" Type="http://schemas.openxmlformats.org/officeDocument/2006/relationships/image" Target="../media/image30.png"/><Relationship Id="rId17" Type="http://schemas.openxmlformats.org/officeDocument/2006/relationships/image" Target="../media/image29.png"/><Relationship Id="rId16" Type="http://schemas.openxmlformats.org/officeDocument/2006/relationships/slide" Target="slide5.xml"/><Relationship Id="rId15" Type="http://schemas.openxmlformats.org/officeDocument/2006/relationships/image" Target="../media/image28.png"/><Relationship Id="rId14" Type="http://schemas.openxmlformats.org/officeDocument/2006/relationships/slide" Target="slide6.xml"/><Relationship Id="rId13" Type="http://schemas.microsoft.com/office/2007/relationships/hdphoto" Target="../media/image27.wdp"/><Relationship Id="rId12" Type="http://schemas.openxmlformats.org/officeDocument/2006/relationships/image" Target="../media/image26.png"/><Relationship Id="rId11" Type="http://schemas.openxmlformats.org/officeDocument/2006/relationships/slide" Target="slide8.xml"/><Relationship Id="rId10" Type="http://schemas.microsoft.com/office/2007/relationships/hdphoto" Target="../media/image25.wdp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0" Type="http://schemas.openxmlformats.org/officeDocument/2006/relationships/slideLayout" Target="../slideLayouts/slideLayout53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slide" Target="slide3.xml"/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53.xml"/><Relationship Id="rId10" Type="http://schemas.openxmlformats.org/officeDocument/2006/relationships/audio" Target="../media/audio4.wav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slide" Target="slide3.xml"/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53.xml"/><Relationship Id="rId10" Type="http://schemas.openxmlformats.org/officeDocument/2006/relationships/audio" Target="../media/audio4.wav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microsoft.com/office/2007/relationships/hdphoto" Target="../media/image25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2" Type="http://schemas.openxmlformats.org/officeDocument/2006/relationships/slideLayout" Target="../slideLayouts/slideLayout53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2" Type="http://schemas.openxmlformats.org/officeDocument/2006/relationships/slideLayout" Target="../slideLayouts/slideLayout53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>
            <a:fillRect/>
          </a:stretch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80" y="2194560"/>
            <a:ext cx="7493498" cy="2547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5650399" y="1611079"/>
            <a:ext cx="6060512" cy="201722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được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lấy 1 lần là năm, ta có năm nhân một bằng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680655" y="3631165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/>
          <p:cNvSpPr/>
          <p:nvPr/>
        </p:nvSpPr>
        <p:spPr>
          <a:xfrm>
            <a:off x="6838747" y="4595200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1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-1" fmla="*/ 12 w 4364047"/>
              <a:gd name="connsiteY0-2" fmla="*/ 120681 h 724073"/>
              <a:gd name="connsiteX1-3" fmla="*/ 120693 w 4364047"/>
              <a:gd name="connsiteY1-4" fmla="*/ 0 h 724073"/>
              <a:gd name="connsiteX2-5" fmla="*/ 4243366 w 4364047"/>
              <a:gd name="connsiteY2-6" fmla="*/ 0 h 724073"/>
              <a:gd name="connsiteX3-7" fmla="*/ 4364047 w 4364047"/>
              <a:gd name="connsiteY3-8" fmla="*/ 120681 h 724073"/>
              <a:gd name="connsiteX4-9" fmla="*/ 4364047 w 4364047"/>
              <a:gd name="connsiteY4-10" fmla="*/ 603392 h 724073"/>
              <a:gd name="connsiteX5-11" fmla="*/ 4243366 w 4364047"/>
              <a:gd name="connsiteY5-12" fmla="*/ 724073 h 724073"/>
              <a:gd name="connsiteX6-13" fmla="*/ 120693 w 4364047"/>
              <a:gd name="connsiteY6-14" fmla="*/ 724073 h 724073"/>
              <a:gd name="connsiteX7-15" fmla="*/ 12 w 4364047"/>
              <a:gd name="connsiteY7-16" fmla="*/ 603392 h 724073"/>
              <a:gd name="connsiteX8-17" fmla="*/ 147647 w 4364047"/>
              <a:gd name="connsiteY8-18" fmla="*/ 425657 h 724073"/>
              <a:gd name="connsiteX9" fmla="*/ 12 w 4364047"/>
              <a:gd name="connsiteY9" fmla="*/ 120681 h 724073"/>
              <a:gd name="connsiteX0-19" fmla="*/ 12 w 4364047"/>
              <a:gd name="connsiteY0-20" fmla="*/ 120681 h 724073"/>
              <a:gd name="connsiteX1-21" fmla="*/ 120693 w 4364047"/>
              <a:gd name="connsiteY1-22" fmla="*/ 0 h 724073"/>
              <a:gd name="connsiteX2-23" fmla="*/ 4243366 w 4364047"/>
              <a:gd name="connsiteY2-24" fmla="*/ 0 h 724073"/>
              <a:gd name="connsiteX3-25" fmla="*/ 4364047 w 4364047"/>
              <a:gd name="connsiteY3-26" fmla="*/ 120681 h 724073"/>
              <a:gd name="connsiteX4-27" fmla="*/ 3906847 w 4364047"/>
              <a:gd name="connsiteY4-28" fmla="*/ 514492 h 724073"/>
              <a:gd name="connsiteX5-29" fmla="*/ 4243366 w 4364047"/>
              <a:gd name="connsiteY5-30" fmla="*/ 724073 h 724073"/>
              <a:gd name="connsiteX6-31" fmla="*/ 120693 w 4364047"/>
              <a:gd name="connsiteY6-32" fmla="*/ 724073 h 724073"/>
              <a:gd name="connsiteX7-33" fmla="*/ 12 w 4364047"/>
              <a:gd name="connsiteY7-34" fmla="*/ 603392 h 724073"/>
              <a:gd name="connsiteX8-35" fmla="*/ 147647 w 4364047"/>
              <a:gd name="connsiteY8-36" fmla="*/ 425657 h 724073"/>
              <a:gd name="connsiteX9-37" fmla="*/ 12 w 4364047"/>
              <a:gd name="connsiteY9-38" fmla="*/ 120681 h 724073"/>
              <a:gd name="connsiteX0-39" fmla="*/ 12 w 4364047"/>
              <a:gd name="connsiteY0-40" fmla="*/ 120681 h 724073"/>
              <a:gd name="connsiteX1-41" fmla="*/ 120693 w 4364047"/>
              <a:gd name="connsiteY1-42" fmla="*/ 0 h 724073"/>
              <a:gd name="connsiteX2-43" fmla="*/ 4243366 w 4364047"/>
              <a:gd name="connsiteY2-44" fmla="*/ 0 h 724073"/>
              <a:gd name="connsiteX3-45" fmla="*/ 4364047 w 4364047"/>
              <a:gd name="connsiteY3-46" fmla="*/ 120681 h 724073"/>
              <a:gd name="connsiteX4-47" fmla="*/ 3906847 w 4364047"/>
              <a:gd name="connsiteY4-48" fmla="*/ 514492 h 724073"/>
              <a:gd name="connsiteX5-49" fmla="*/ 4243366 w 4364047"/>
              <a:gd name="connsiteY5-50" fmla="*/ 724073 h 724073"/>
              <a:gd name="connsiteX6-51" fmla="*/ 120693 w 4364047"/>
              <a:gd name="connsiteY6-52" fmla="*/ 724073 h 724073"/>
              <a:gd name="connsiteX7-53" fmla="*/ 12 w 4364047"/>
              <a:gd name="connsiteY7-54" fmla="*/ 603392 h 724073"/>
              <a:gd name="connsiteX8-55" fmla="*/ 147647 w 4364047"/>
              <a:gd name="connsiteY8-56" fmla="*/ 425657 h 724073"/>
              <a:gd name="connsiteX9-57" fmla="*/ 12 w 4364047"/>
              <a:gd name="connsiteY9-58" fmla="*/ 120681 h 7240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6" y="3292459"/>
            <a:ext cx="1530229" cy="1530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7094632" y="1054969"/>
            <a:ext cx="4344911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= 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/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2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sp>
        <p:nvSpPr>
          <p:cNvPr id="8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-1" fmla="*/ 12 w 4364047"/>
              <a:gd name="connsiteY0-2" fmla="*/ 120681 h 724073"/>
              <a:gd name="connsiteX1-3" fmla="*/ 120693 w 4364047"/>
              <a:gd name="connsiteY1-4" fmla="*/ 0 h 724073"/>
              <a:gd name="connsiteX2-5" fmla="*/ 4243366 w 4364047"/>
              <a:gd name="connsiteY2-6" fmla="*/ 0 h 724073"/>
              <a:gd name="connsiteX3-7" fmla="*/ 4364047 w 4364047"/>
              <a:gd name="connsiteY3-8" fmla="*/ 120681 h 724073"/>
              <a:gd name="connsiteX4-9" fmla="*/ 4364047 w 4364047"/>
              <a:gd name="connsiteY4-10" fmla="*/ 603392 h 724073"/>
              <a:gd name="connsiteX5-11" fmla="*/ 4243366 w 4364047"/>
              <a:gd name="connsiteY5-12" fmla="*/ 724073 h 724073"/>
              <a:gd name="connsiteX6-13" fmla="*/ 120693 w 4364047"/>
              <a:gd name="connsiteY6-14" fmla="*/ 724073 h 724073"/>
              <a:gd name="connsiteX7-15" fmla="*/ 12 w 4364047"/>
              <a:gd name="connsiteY7-16" fmla="*/ 603392 h 724073"/>
              <a:gd name="connsiteX8-17" fmla="*/ 147647 w 4364047"/>
              <a:gd name="connsiteY8-18" fmla="*/ 425657 h 724073"/>
              <a:gd name="connsiteX9" fmla="*/ 12 w 4364047"/>
              <a:gd name="connsiteY9" fmla="*/ 120681 h 724073"/>
              <a:gd name="connsiteX0-19" fmla="*/ 12 w 4364047"/>
              <a:gd name="connsiteY0-20" fmla="*/ 120681 h 724073"/>
              <a:gd name="connsiteX1-21" fmla="*/ 120693 w 4364047"/>
              <a:gd name="connsiteY1-22" fmla="*/ 0 h 724073"/>
              <a:gd name="connsiteX2-23" fmla="*/ 4243366 w 4364047"/>
              <a:gd name="connsiteY2-24" fmla="*/ 0 h 724073"/>
              <a:gd name="connsiteX3-25" fmla="*/ 4364047 w 4364047"/>
              <a:gd name="connsiteY3-26" fmla="*/ 120681 h 724073"/>
              <a:gd name="connsiteX4-27" fmla="*/ 3906847 w 4364047"/>
              <a:gd name="connsiteY4-28" fmla="*/ 514492 h 724073"/>
              <a:gd name="connsiteX5-29" fmla="*/ 4243366 w 4364047"/>
              <a:gd name="connsiteY5-30" fmla="*/ 724073 h 724073"/>
              <a:gd name="connsiteX6-31" fmla="*/ 120693 w 4364047"/>
              <a:gd name="connsiteY6-32" fmla="*/ 724073 h 724073"/>
              <a:gd name="connsiteX7-33" fmla="*/ 12 w 4364047"/>
              <a:gd name="connsiteY7-34" fmla="*/ 603392 h 724073"/>
              <a:gd name="connsiteX8-35" fmla="*/ 147647 w 4364047"/>
              <a:gd name="connsiteY8-36" fmla="*/ 425657 h 724073"/>
              <a:gd name="connsiteX9-37" fmla="*/ 12 w 4364047"/>
              <a:gd name="connsiteY9-38" fmla="*/ 120681 h 724073"/>
              <a:gd name="connsiteX0-39" fmla="*/ 12 w 4364047"/>
              <a:gd name="connsiteY0-40" fmla="*/ 120681 h 724073"/>
              <a:gd name="connsiteX1-41" fmla="*/ 120693 w 4364047"/>
              <a:gd name="connsiteY1-42" fmla="*/ 0 h 724073"/>
              <a:gd name="connsiteX2-43" fmla="*/ 4243366 w 4364047"/>
              <a:gd name="connsiteY2-44" fmla="*/ 0 h 724073"/>
              <a:gd name="connsiteX3-45" fmla="*/ 4364047 w 4364047"/>
              <a:gd name="connsiteY3-46" fmla="*/ 120681 h 724073"/>
              <a:gd name="connsiteX4-47" fmla="*/ 3906847 w 4364047"/>
              <a:gd name="connsiteY4-48" fmla="*/ 514492 h 724073"/>
              <a:gd name="connsiteX5-49" fmla="*/ 4243366 w 4364047"/>
              <a:gd name="connsiteY5-50" fmla="*/ 724073 h 724073"/>
              <a:gd name="connsiteX6-51" fmla="*/ 120693 w 4364047"/>
              <a:gd name="connsiteY6-52" fmla="*/ 724073 h 724073"/>
              <a:gd name="connsiteX7-53" fmla="*/ 12 w 4364047"/>
              <a:gd name="connsiteY7-54" fmla="*/ 603392 h 724073"/>
              <a:gd name="connsiteX8-55" fmla="*/ 147647 w 4364047"/>
              <a:gd name="connsiteY8-56" fmla="*/ 425657 h 724073"/>
              <a:gd name="connsiteX9-57" fmla="*/ 12 w 4364047"/>
              <a:gd name="connsiteY9-58" fmla="*/ 120681 h 7240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29" y="2372475"/>
            <a:ext cx="1530229" cy="1530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hai bằng mười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6776234" y="1054969"/>
            <a:ext cx="4962543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+ 5 = 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/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3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-1" fmla="*/ 12 w 4364047"/>
              <a:gd name="connsiteY0-2" fmla="*/ 120681 h 724073"/>
              <a:gd name="connsiteX1-3" fmla="*/ 120693 w 4364047"/>
              <a:gd name="connsiteY1-4" fmla="*/ 0 h 724073"/>
              <a:gd name="connsiteX2-5" fmla="*/ 4243366 w 4364047"/>
              <a:gd name="connsiteY2-6" fmla="*/ 0 h 724073"/>
              <a:gd name="connsiteX3-7" fmla="*/ 4364047 w 4364047"/>
              <a:gd name="connsiteY3-8" fmla="*/ 120681 h 724073"/>
              <a:gd name="connsiteX4-9" fmla="*/ 4364047 w 4364047"/>
              <a:gd name="connsiteY4-10" fmla="*/ 603392 h 724073"/>
              <a:gd name="connsiteX5-11" fmla="*/ 4243366 w 4364047"/>
              <a:gd name="connsiteY5-12" fmla="*/ 724073 h 724073"/>
              <a:gd name="connsiteX6-13" fmla="*/ 120693 w 4364047"/>
              <a:gd name="connsiteY6-14" fmla="*/ 724073 h 724073"/>
              <a:gd name="connsiteX7-15" fmla="*/ 12 w 4364047"/>
              <a:gd name="connsiteY7-16" fmla="*/ 603392 h 724073"/>
              <a:gd name="connsiteX8-17" fmla="*/ 147647 w 4364047"/>
              <a:gd name="connsiteY8-18" fmla="*/ 425657 h 724073"/>
              <a:gd name="connsiteX9" fmla="*/ 12 w 4364047"/>
              <a:gd name="connsiteY9" fmla="*/ 120681 h 724073"/>
              <a:gd name="connsiteX0-19" fmla="*/ 12 w 4364047"/>
              <a:gd name="connsiteY0-20" fmla="*/ 120681 h 724073"/>
              <a:gd name="connsiteX1-21" fmla="*/ 120693 w 4364047"/>
              <a:gd name="connsiteY1-22" fmla="*/ 0 h 724073"/>
              <a:gd name="connsiteX2-23" fmla="*/ 4243366 w 4364047"/>
              <a:gd name="connsiteY2-24" fmla="*/ 0 h 724073"/>
              <a:gd name="connsiteX3-25" fmla="*/ 4364047 w 4364047"/>
              <a:gd name="connsiteY3-26" fmla="*/ 120681 h 724073"/>
              <a:gd name="connsiteX4-27" fmla="*/ 3906847 w 4364047"/>
              <a:gd name="connsiteY4-28" fmla="*/ 514492 h 724073"/>
              <a:gd name="connsiteX5-29" fmla="*/ 4243366 w 4364047"/>
              <a:gd name="connsiteY5-30" fmla="*/ 724073 h 724073"/>
              <a:gd name="connsiteX6-31" fmla="*/ 120693 w 4364047"/>
              <a:gd name="connsiteY6-32" fmla="*/ 724073 h 724073"/>
              <a:gd name="connsiteX7-33" fmla="*/ 12 w 4364047"/>
              <a:gd name="connsiteY7-34" fmla="*/ 603392 h 724073"/>
              <a:gd name="connsiteX8-35" fmla="*/ 147647 w 4364047"/>
              <a:gd name="connsiteY8-36" fmla="*/ 425657 h 724073"/>
              <a:gd name="connsiteX9-37" fmla="*/ 12 w 4364047"/>
              <a:gd name="connsiteY9-38" fmla="*/ 120681 h 724073"/>
              <a:gd name="connsiteX0-39" fmla="*/ 12 w 4364047"/>
              <a:gd name="connsiteY0-40" fmla="*/ 120681 h 724073"/>
              <a:gd name="connsiteX1-41" fmla="*/ 120693 w 4364047"/>
              <a:gd name="connsiteY1-42" fmla="*/ 0 h 724073"/>
              <a:gd name="connsiteX2-43" fmla="*/ 4243366 w 4364047"/>
              <a:gd name="connsiteY2-44" fmla="*/ 0 h 724073"/>
              <a:gd name="connsiteX3-45" fmla="*/ 4364047 w 4364047"/>
              <a:gd name="connsiteY3-46" fmla="*/ 120681 h 724073"/>
              <a:gd name="connsiteX4-47" fmla="*/ 3906847 w 4364047"/>
              <a:gd name="connsiteY4-48" fmla="*/ 514492 h 724073"/>
              <a:gd name="connsiteX5-49" fmla="*/ 4243366 w 4364047"/>
              <a:gd name="connsiteY5-50" fmla="*/ 724073 h 724073"/>
              <a:gd name="connsiteX6-51" fmla="*/ 120693 w 4364047"/>
              <a:gd name="connsiteY6-52" fmla="*/ 724073 h 724073"/>
              <a:gd name="connsiteX7-53" fmla="*/ 12 w 4364047"/>
              <a:gd name="connsiteY7-54" fmla="*/ 603392 h 724073"/>
              <a:gd name="connsiteX8-55" fmla="*/ 147647 w 4364047"/>
              <a:gd name="connsiteY8-56" fmla="*/ 425657 h 724073"/>
              <a:gd name="connsiteX9-57" fmla="*/ 12 w 4364047"/>
              <a:gd name="connsiteY9-58" fmla="*/ 120681 h 7240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40" y="2441820"/>
            <a:ext cx="1530229" cy="1530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ba bằng mười lăm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12" y="4106198"/>
            <a:ext cx="1530229" cy="1530229"/>
          </a:xfrm>
          <a:prstGeom prst="rect">
            <a:avLst/>
          </a:prstGeom>
        </p:spPr>
      </p:pic>
      <p:sp>
        <p:nvSpPr>
          <p:cNvPr id="20" name="Rounded Rectangle 1"/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-1" fmla="*/ 12 w 4364047"/>
              <a:gd name="connsiteY0-2" fmla="*/ 120681 h 724073"/>
              <a:gd name="connsiteX1-3" fmla="*/ 120693 w 4364047"/>
              <a:gd name="connsiteY1-4" fmla="*/ 0 h 724073"/>
              <a:gd name="connsiteX2-5" fmla="*/ 4243366 w 4364047"/>
              <a:gd name="connsiteY2-6" fmla="*/ 0 h 724073"/>
              <a:gd name="connsiteX3-7" fmla="*/ 4364047 w 4364047"/>
              <a:gd name="connsiteY3-8" fmla="*/ 120681 h 724073"/>
              <a:gd name="connsiteX4-9" fmla="*/ 4364047 w 4364047"/>
              <a:gd name="connsiteY4-10" fmla="*/ 603392 h 724073"/>
              <a:gd name="connsiteX5-11" fmla="*/ 4243366 w 4364047"/>
              <a:gd name="connsiteY5-12" fmla="*/ 724073 h 724073"/>
              <a:gd name="connsiteX6-13" fmla="*/ 120693 w 4364047"/>
              <a:gd name="connsiteY6-14" fmla="*/ 724073 h 724073"/>
              <a:gd name="connsiteX7-15" fmla="*/ 12 w 4364047"/>
              <a:gd name="connsiteY7-16" fmla="*/ 603392 h 724073"/>
              <a:gd name="connsiteX8-17" fmla="*/ 147647 w 4364047"/>
              <a:gd name="connsiteY8-18" fmla="*/ 425657 h 724073"/>
              <a:gd name="connsiteX9" fmla="*/ 12 w 4364047"/>
              <a:gd name="connsiteY9" fmla="*/ 120681 h 724073"/>
              <a:gd name="connsiteX0-19" fmla="*/ 12 w 4364047"/>
              <a:gd name="connsiteY0-20" fmla="*/ 120681 h 724073"/>
              <a:gd name="connsiteX1-21" fmla="*/ 120693 w 4364047"/>
              <a:gd name="connsiteY1-22" fmla="*/ 0 h 724073"/>
              <a:gd name="connsiteX2-23" fmla="*/ 4243366 w 4364047"/>
              <a:gd name="connsiteY2-24" fmla="*/ 0 h 724073"/>
              <a:gd name="connsiteX3-25" fmla="*/ 4364047 w 4364047"/>
              <a:gd name="connsiteY3-26" fmla="*/ 120681 h 724073"/>
              <a:gd name="connsiteX4-27" fmla="*/ 3906847 w 4364047"/>
              <a:gd name="connsiteY4-28" fmla="*/ 514492 h 724073"/>
              <a:gd name="connsiteX5-29" fmla="*/ 4243366 w 4364047"/>
              <a:gd name="connsiteY5-30" fmla="*/ 724073 h 724073"/>
              <a:gd name="connsiteX6-31" fmla="*/ 120693 w 4364047"/>
              <a:gd name="connsiteY6-32" fmla="*/ 724073 h 724073"/>
              <a:gd name="connsiteX7-33" fmla="*/ 12 w 4364047"/>
              <a:gd name="connsiteY7-34" fmla="*/ 603392 h 724073"/>
              <a:gd name="connsiteX8-35" fmla="*/ 147647 w 4364047"/>
              <a:gd name="connsiteY8-36" fmla="*/ 425657 h 724073"/>
              <a:gd name="connsiteX9-37" fmla="*/ 12 w 4364047"/>
              <a:gd name="connsiteY9-38" fmla="*/ 120681 h 724073"/>
              <a:gd name="connsiteX0-39" fmla="*/ 12 w 4364047"/>
              <a:gd name="connsiteY0-40" fmla="*/ 120681 h 724073"/>
              <a:gd name="connsiteX1-41" fmla="*/ 120693 w 4364047"/>
              <a:gd name="connsiteY1-42" fmla="*/ 0 h 724073"/>
              <a:gd name="connsiteX2-43" fmla="*/ 4243366 w 4364047"/>
              <a:gd name="connsiteY2-44" fmla="*/ 0 h 724073"/>
              <a:gd name="connsiteX3-45" fmla="*/ 4364047 w 4364047"/>
              <a:gd name="connsiteY3-46" fmla="*/ 120681 h 724073"/>
              <a:gd name="connsiteX4-47" fmla="*/ 3906847 w 4364047"/>
              <a:gd name="connsiteY4-48" fmla="*/ 514492 h 724073"/>
              <a:gd name="connsiteX5-49" fmla="*/ 4243366 w 4364047"/>
              <a:gd name="connsiteY5-50" fmla="*/ 724073 h 724073"/>
              <a:gd name="connsiteX6-51" fmla="*/ 120693 w 4364047"/>
              <a:gd name="connsiteY6-52" fmla="*/ 724073 h 724073"/>
              <a:gd name="connsiteX7-53" fmla="*/ 12 w 4364047"/>
              <a:gd name="connsiteY7-54" fmla="*/ 603392 h 724073"/>
              <a:gd name="connsiteX8-55" fmla="*/ 147647 w 4364047"/>
              <a:gd name="connsiteY8-56" fmla="*/ 425657 h 724073"/>
              <a:gd name="connsiteX9-57" fmla="*/ 12 w 4364047"/>
              <a:gd name="connsiteY9-58" fmla="*/ 120681 h 7240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20417" y="1379150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a)</a:t>
            </a:r>
            <a:endParaRPr lang="vi-VN" sz="2800" dirty="0"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    1    =   5</a:t>
                </a:r>
                <a:endParaRPr lang="vi-VN" sz="2400" b="1" dirty="0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8" t="-32" r="23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 2    =   10</a:t>
                </a:r>
                <a:endParaRPr lang="vi-VN" sz="2400" b="1" dirty="0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3" t="-123" b="1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621091" y="2971168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5    +    5    =   10</a:t>
            </a:r>
            <a:endParaRPr lang="vi-VN" sz="2400" b="1" dirty="0"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 3    =   15</a:t>
                </a:r>
                <a:endParaRPr lang="vi-VN" sz="2400" b="1" dirty="0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22" t="-51" r="9" b="5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659191" y="4434006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5    +    5    +    5    =   15</a:t>
            </a:r>
            <a:endParaRPr lang="vi-VN" sz="2400" b="1" dirty="0"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21812" y="52172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Nhận xét:</a:t>
            </a:r>
            <a:endParaRPr lang="vi-VN" sz="2800" b="1" dirty="0"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/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/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/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/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/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/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/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/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/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/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0" name="Oval 59"/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/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/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8" name="Oval 67"/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/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/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rPr>
                <a:t>Năm nhân ba bằng mười lăm.</a:t>
              </a:r>
              <a:endParaRPr lang="vi-VN" sz="2200" i="1" dirty="0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6191799" y="311112"/>
            <a:ext cx="4722055" cy="2334304"/>
            <a:chOff x="6191799" y="485284"/>
            <a:chExt cx="4722055" cy="2334304"/>
          </a:xfrm>
        </p:grpSpPr>
        <p:grpSp>
          <p:nvGrpSpPr>
            <p:cNvPr id="81" name="Group 80"/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/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rPr>
                <a:t>Năm được lấy một lần là năm, ta có năm nhân một bằng năm. </a:t>
              </a:r>
              <a:endParaRPr lang="vi-VN" sz="2200" i="1" dirty="0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/>
              <p:cNvSpPr txBox="1"/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 3 = 15.</a:t>
                </a:r>
                <a:endParaRPr lang="vi-VN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itchFamily="34" charset="0"/>
                    <a:cs typeface="Calibri" panose="020F0502020204030204" pitchFamily="34" charset="0"/>
                  </a:rPr>
                  <a:t> 3.</a:t>
                </a:r>
                <a:endParaRPr lang="vi-VN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blipFill rotWithShape="1">
                <a:blip r:embed="rId8"/>
                <a:stretch>
                  <a:fillRect t="-40" r="6" b="-3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/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/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/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rPr>
                <a:t>Năm nhân hai bằng mười.</a:t>
              </a:r>
              <a:endParaRPr lang="vi-VN" sz="2200" i="1" dirty="0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3810" y="1350455"/>
            <a:ext cx="42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b) Hoàn thành bảng nhân 5</a:t>
            </a:r>
            <a:endParaRPr lang="vi-VN" sz="2800" b="1" dirty="0"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/>
              <p:cNvGraphicFramePr>
                <a:graphicFrameLocks noGrp="1"/>
              </p:cNvGraphicFramePr>
              <p:nvPr/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/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2    =  10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3    =  15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4    =  20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5    =  25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6    =  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7    =  35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8    =  40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9    =  45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rPr>
                            <a:t> 10  =  50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/>
              <p:cNvGraphicFramePr>
                <a:graphicFrameLocks noGrp="1"/>
              </p:cNvGraphicFramePr>
              <p:nvPr/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/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558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558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/>
          <p:cNvSpPr/>
          <p:nvPr/>
        </p:nvSpPr>
        <p:spPr>
          <a:xfrm>
            <a:off x="10252097" y="2528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0252097" y="31138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0252097" y="365591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10252097" y="423443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0252097" y="479089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10252097" y="534735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66843" y="1672691"/>
            <a:ext cx="5159375" cy="4280056"/>
            <a:chOff x="561975" y="1873675"/>
            <a:chExt cx="5159375" cy="428005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30934" y="2272170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rPr>
                <a:t>Năm </a:t>
              </a:r>
              <a:r>
                <a:rPr lang="vi-VN" sz="2200" i="1" dirty="0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rPr>
                <a:t>nhân mười </a:t>
              </a:r>
              <a:r>
                <a:rPr lang="vi-VN" sz="2200" i="1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rPr>
                <a:t>bằng năm </a:t>
              </a:r>
              <a:r>
                <a:rPr lang="vi-VN" sz="2200" i="1" dirty="0">
                  <a:latin typeface="Calibri" panose="020F0502020204030204" pitchFamily="34" charset="0"/>
                  <a:ea typeface="Arial-Rounded" pitchFamily="34" charset="0"/>
                  <a:cs typeface="Calibri" panose="020F0502020204030204" pitchFamily="34" charset="0"/>
                </a:rPr>
                <a:t>mươi.</a:t>
              </a:r>
              <a:endParaRPr lang="vi-VN" sz="2200" i="1" dirty="0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30868" y="3389991"/>
            <a:ext cx="162095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Nhận xét:</a:t>
            </a:r>
            <a:endParaRPr lang="vi-VN" sz="2800" dirty="0"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5896" y="3937149"/>
            <a:ext cx="5063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Thừa số thứ nhất đều là số 5.</a:t>
            </a:r>
            <a:endParaRPr lang="vi-VN" sz="2800" dirty="0">
              <a:solidFill>
                <a:srgbClr val="0070C0"/>
              </a:solidFill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Thừa số thứ hai là các số tự nhiên tăng dần từ 1 đến 10.</a:t>
            </a:r>
            <a:endParaRPr lang="vi-VN" sz="2800" dirty="0">
              <a:solidFill>
                <a:srgbClr val="0070C0"/>
              </a:solidFill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Tích là các số tăng dần hơn kém nhau 5 đơn vị từ 5 đến 50.</a:t>
            </a:r>
            <a:endParaRPr lang="vi-VN" sz="2800" dirty="0">
              <a:solidFill>
                <a:srgbClr val="0070C0"/>
              </a:solidFill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28" y="1154278"/>
            <a:ext cx="2847865" cy="4896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53" y="1048770"/>
            <a:ext cx="4037801" cy="5068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5458" y="384837"/>
            <a:ext cx="8296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47E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tar: 6 Points 7"/>
          <p:cNvSpPr/>
          <p:nvPr/>
        </p:nvSpPr>
        <p:spPr>
          <a:xfrm>
            <a:off x="5349414" y="111911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6 Points 8"/>
          <p:cNvSpPr/>
          <p:nvPr/>
        </p:nvSpPr>
        <p:spPr>
          <a:xfrm>
            <a:off x="5473731" y="31090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6 Points 9"/>
          <p:cNvSpPr/>
          <p:nvPr/>
        </p:nvSpPr>
        <p:spPr>
          <a:xfrm>
            <a:off x="5408689" y="519898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6 Points 10"/>
          <p:cNvSpPr/>
          <p:nvPr/>
        </p:nvSpPr>
        <p:spPr>
          <a:xfrm>
            <a:off x="9745351" y="2092937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6 Points 11"/>
          <p:cNvSpPr/>
          <p:nvPr/>
        </p:nvSpPr>
        <p:spPr>
          <a:xfrm>
            <a:off x="9844433" y="413504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6 Points 12"/>
          <p:cNvSpPr/>
          <p:nvPr/>
        </p:nvSpPr>
        <p:spPr>
          <a:xfrm>
            <a:off x="4227231" y="2202813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6 Points 13"/>
          <p:cNvSpPr/>
          <p:nvPr/>
        </p:nvSpPr>
        <p:spPr>
          <a:xfrm>
            <a:off x="4315422" y="4263168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6 Points 14"/>
          <p:cNvSpPr/>
          <p:nvPr/>
        </p:nvSpPr>
        <p:spPr>
          <a:xfrm>
            <a:off x="8494118" y="99446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6 Points 15"/>
          <p:cNvSpPr/>
          <p:nvPr/>
        </p:nvSpPr>
        <p:spPr>
          <a:xfrm>
            <a:off x="8492187" y="3153889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6 Points 16"/>
          <p:cNvSpPr/>
          <p:nvPr/>
        </p:nvSpPr>
        <p:spPr>
          <a:xfrm>
            <a:off x="8724605" y="5295700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6 Points 17"/>
          <p:cNvSpPr/>
          <p:nvPr/>
        </p:nvSpPr>
        <p:spPr>
          <a:xfrm>
            <a:off x="5344572" y="111910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6 Points 18"/>
          <p:cNvSpPr/>
          <p:nvPr/>
        </p:nvSpPr>
        <p:spPr>
          <a:xfrm>
            <a:off x="5388572" y="211747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6 Points 19"/>
          <p:cNvSpPr/>
          <p:nvPr/>
        </p:nvSpPr>
        <p:spPr>
          <a:xfrm>
            <a:off x="5489059" y="3099582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6 Points 20"/>
          <p:cNvSpPr/>
          <p:nvPr/>
        </p:nvSpPr>
        <p:spPr>
          <a:xfrm>
            <a:off x="5388996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6 Points 21"/>
          <p:cNvSpPr/>
          <p:nvPr/>
        </p:nvSpPr>
        <p:spPr>
          <a:xfrm>
            <a:off x="5408689" y="517778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6 Points 22"/>
          <p:cNvSpPr/>
          <p:nvPr/>
        </p:nvSpPr>
        <p:spPr>
          <a:xfrm>
            <a:off x="9827155" y="9935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6 Points 23"/>
          <p:cNvSpPr/>
          <p:nvPr/>
        </p:nvSpPr>
        <p:spPr>
          <a:xfrm>
            <a:off x="9755176" y="206875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6 Points 24"/>
          <p:cNvSpPr/>
          <p:nvPr/>
        </p:nvSpPr>
        <p:spPr>
          <a:xfrm>
            <a:off x="9762355" y="3099582"/>
            <a:ext cx="794534" cy="775285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6 Points 25"/>
          <p:cNvSpPr/>
          <p:nvPr/>
        </p:nvSpPr>
        <p:spPr>
          <a:xfrm>
            <a:off x="9877348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6 Points 26"/>
          <p:cNvSpPr/>
          <p:nvPr/>
        </p:nvSpPr>
        <p:spPr>
          <a:xfrm>
            <a:off x="10181329" y="522088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40" y="2227292"/>
            <a:ext cx="8382000" cy="2922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38" name="Flowchart: Terminator 37"/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Flowchart: Terminator 38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922020" y="1618254"/>
          <a:ext cx="10698477" cy="19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1471"/>
                <a:gridCol w="1409501"/>
                <a:gridCol w="1409501"/>
                <a:gridCol w="1409501"/>
                <a:gridCol w="1409501"/>
                <a:gridCol w="1409501"/>
                <a:gridCol w="1409501"/>
              </a:tblGrid>
              <a:tr h="652506">
                <a:tc rowSpan="2"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6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</a:tr>
              <a:tr h="370840">
                <a:tc vMerge="1"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</a:tr>
            </a:tbl>
          </a:graphicData>
        </a:graphic>
      </p:graphicFrame>
      <p:sp>
        <p:nvSpPr>
          <p:cNvPr id="42" name="Line Callout 1 12"/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1 =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150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59960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000" b="1" spc="300" dirty="0">
                <a:solidFill>
                  <a:srgbClr val="FFC000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8735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515860" y="303100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932985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350110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6" name="Rounded Rectangle 8"/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Tìm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cánh hoa cho ong đậu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74993" y="1528315"/>
            <a:ext cx="3010308" cy="5236921"/>
            <a:chOff x="4011366" y="1519280"/>
            <a:chExt cx="3010308" cy="5236921"/>
          </a:xfrm>
        </p:grpSpPr>
        <p:sp>
          <p:nvSpPr>
            <p:cNvPr id="9" name="Teardrop 8"/>
            <p:cNvSpPr/>
            <p:nvPr/>
          </p:nvSpPr>
          <p:spPr>
            <a:xfrm rot="21294070" flipH="1">
              <a:off x="5891741" y="2793057"/>
              <a:ext cx="966311" cy="858604"/>
            </a:xfrm>
            <a:prstGeom prst="teardrop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011366" y="1519280"/>
              <a:ext cx="3010308" cy="5236921"/>
              <a:chOff x="4011366" y="1519280"/>
              <a:chExt cx="3010308" cy="5236921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>
                <a:fillRect/>
              </a:stretch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19" name="Teardrop 18"/>
              <p:cNvSpPr/>
              <p:nvPr/>
            </p:nvSpPr>
            <p:spPr>
              <a:xfrm rot="305930">
                <a:off x="4340218" y="266310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Teardrop 19"/>
              <p:cNvSpPr/>
              <p:nvPr/>
            </p:nvSpPr>
            <p:spPr>
              <a:xfrm rot="17177160" flipH="1">
                <a:off x="5794039" y="1943509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Teardrop 20"/>
              <p:cNvSpPr/>
              <p:nvPr/>
            </p:nvSpPr>
            <p:spPr>
              <a:xfrm rot="4340926">
                <a:off x="4388570" y="1821061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Teardrop 21"/>
              <p:cNvSpPr/>
              <p:nvPr/>
            </p:nvSpPr>
            <p:spPr>
              <a:xfrm rot="14022420" flipV="1">
                <a:off x="5098270" y="310463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Teardrop 22"/>
              <p:cNvSpPr/>
              <p:nvPr/>
            </p:nvSpPr>
            <p:spPr>
              <a:xfrm rot="3138138" flipV="1">
                <a:off x="5136182" y="1573134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139772" y="2457787"/>
                <a:ext cx="886313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400625" y="1585067"/>
              <a:ext cx="2390884" cy="2413713"/>
              <a:chOff x="4359173" y="1682841"/>
              <a:chExt cx="2390884" cy="2413713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4359173" y="196036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180716" y="168284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836606" y="2019194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698566" y="2810948"/>
                <a:ext cx="10514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40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411809" y="2719637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159772" y="3178609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1685632" y="1405142"/>
            <a:ext cx="2116623" cy="1560863"/>
            <a:chOff x="862593" y="1518471"/>
            <a:chExt cx="2116623" cy="1560863"/>
          </a:xfrm>
        </p:grpSpPr>
        <p:sp>
          <p:nvSpPr>
            <p:cNvPr id="26" name="Flowchart: Terminator 2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Picture 2" descr="BEE Gaming - YouTub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604718" y="2969783"/>
            <a:ext cx="2116623" cy="1560863"/>
            <a:chOff x="862593" y="1518471"/>
            <a:chExt cx="2116623" cy="1560863"/>
          </a:xfrm>
        </p:grpSpPr>
        <p:sp>
          <p:nvSpPr>
            <p:cNvPr id="29" name="Flowchart: Terminator 28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" descr="BEE Gaming - YouTub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1663029" y="4692911"/>
            <a:ext cx="2116623" cy="1560863"/>
            <a:chOff x="862593" y="1518471"/>
            <a:chExt cx="2116623" cy="1560863"/>
          </a:xfrm>
        </p:grpSpPr>
        <p:sp>
          <p:nvSpPr>
            <p:cNvPr id="32" name="Flowchart: Terminator 31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2" descr="BEE Gaming - YouTub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8989527" y="1122930"/>
            <a:ext cx="2116623" cy="1560863"/>
            <a:chOff x="862593" y="1518471"/>
            <a:chExt cx="2116623" cy="1560863"/>
          </a:xfrm>
        </p:grpSpPr>
        <p:sp>
          <p:nvSpPr>
            <p:cNvPr id="35" name="Flowchart: Terminator 34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9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6" name="Picture 2" descr="BEE Gaming - YouTub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9131563" y="2778169"/>
            <a:ext cx="2116623" cy="1560863"/>
            <a:chOff x="862593" y="1518471"/>
            <a:chExt cx="2116623" cy="1560863"/>
          </a:xfrm>
        </p:grpSpPr>
        <p:sp>
          <p:nvSpPr>
            <p:cNvPr id="38" name="Flowchart: Terminator 37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9" name="Picture 2" descr="BEE Gaming - YouTub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7735167" y="4512621"/>
            <a:ext cx="2116623" cy="1560863"/>
            <a:chOff x="862593" y="1518471"/>
            <a:chExt cx="2116623" cy="1560863"/>
          </a:xfrm>
        </p:grpSpPr>
        <p:sp>
          <p:nvSpPr>
            <p:cNvPr id="41" name="Flowchart: Terminator 40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2" name="Picture 2" descr="BEE Gaming - YouTub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C 0.00443 0.00579 0.02083 0.01181 0.02669 0.01181 C 0.06315 0.01181 0.10065 -0.07639 0.10065 -0.16366 C 0.10065 -0.11968 0.1194 -0.07639 0.13685 -0.07639 C 0.1556 -0.07639 0.17331 -0.12037 0.17331 -0.16366 C 0.17331 -0.14236 0.18268 -0.11968 0.19206 -0.11968 C 0.20143 -0.11968 0.21081 -0.14167 0.21081 -0.16366 C 0.21081 -0.15278 0.21563 -0.14236 0.22018 -0.14236 C 0.22461 -0.14236 0.22956 -0.15324 0.22956 -0.16366 C 0.22956 -0.15856 0.23164 -0.15278 0.23398 -0.15278 C 0.23542 -0.15278 0.23893 -0.15856 0.23893 -0.16366 C 0.23893 -0.16134 0.23997 -0.15856 0.24102 -0.15856 C 0.24102 -0.15787 0.24336 -0.16088 0.24336 -0.16366 C 0.24336 -0.1625 0.24336 -0.16134 0.2444 -0.16134 C 0.2444 -0.16204 0.24583 -0.1625 0.24583 -0.16366 C 0.24583 -0.16319 0.24583 -0.1625 0.24583 -0.16204 C 0.24688 -0.16204 0.24688 -0.1625 0.24688 -0.16319 C 0.24831 -0.16319 0.24831 -0.1625 0.24831 -0.16204 C 0.24974 -0.16204 0.24974 -0.1625 0.24974 -0.16319 " pathEditMode="relative" rAng="0" ptsTypes="AAAAAAAAAAAAAAAAA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125 C 0.00312 -0.00972 0.01471 -0.00741 0.01888 -0.00741 C 0.0444 -0.00741 0.0707 -0.04745 0.0707 -0.0875 C 0.0707 -0.06736 0.08398 -0.04745 0.09622 -0.04745 C 0.1095 -0.04745 0.12174 -0.06759 0.12174 -0.0875 C 0.12174 -0.07755 0.12838 -0.06736 0.13502 -0.06736 C 0.14153 -0.06736 0.14818 -0.07732 0.14818 -0.0875 C 0.14818 -0.08241 0.15143 -0.07755 0.15469 -0.07755 C 0.15807 -0.07755 0.1612 -0.08264 0.1612 -0.0875 C 0.1612 -0.08495 0.16276 -0.08241 0.16458 -0.08241 C 0.16549 -0.08241 0.16784 -0.08495 0.16784 -0.0875 C 0.16784 -0.08634 0.16875 -0.08495 0.16953 -0.08495 C 0.16953 -0.08519 0.17109 -0.08611 0.17109 -0.0875 C 0.17109 -0.08681 0.17109 -0.08634 0.172 -0.08634 C 0.172 -0.08657 0.17278 -0.08681 0.17278 -0.0875 C 0.17278 -0.08727 0.17278 -0.08681 0.17278 -0.08657 C 0.1737 -0.08657 0.1737 -0.08681 0.1737 -0.08727 C 0.17461 -0.08727 0.17461 -0.08681 0.17461 -0.08657 C 0.17552 -0.08657 0.17552 -0.08681 0.17552 -0.08727 " pathEditMode="relative" rAng="0" ptsTypes="AAAAAAAAAAAAAAAAA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8333 -0.535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28912 C -0.01158 -0.25764 -0.00755 -0.22708 -0.00586 -0.18843 C -0.00403 -0.14514 -0.00325 -0.09468 -0.00234 -0.04421 C -0.00143 0.00625 -0.00234 0.04954 -0.00325 0.0963 C -0.00403 0.13866 -0.00546 0.18565 -0.00859 0.2243 C -0.01119 0.26296 -0.01562 0.29468 -0.02044 0.31829 C -0.02487 0.34167 -0.03007 0.35694 -0.03541 0.36505 C -0.04075 0.37222 -0.04609 0.37222 -0.05091 0.36505 C -0.05625 0.35694 -0.06119 0.33796 -0.0651 0.30625 C -0.06914 0.27917 -0.07265 0.24421 -0.07434 0.20093 C -0.07656 0.16227 -0.07747 0.1081 -0.07747 0.06481 C -0.07799 0.02245 -0.07747 -0.02894 -0.07526 -0.0713 C -0.07304 -0.10995 -0.06914 -0.14144 -0.0638 -0.15695 C -0.05846 -0.16875 -0.05312 -0.15324 -0.04961 -0.12616 C -0.04661 -0.09815 -0.04427 -0.05602 -0.04388 -0.00556 C -0.04388 0.04606 -0.04427 0.0919 -0.04661 0.13148 C -0.04882 0.17037 -0.0483 0.17755 -0.05716 0.22893 C -0.0651 0.28287 -0.07304 0.26759 -0.07799 0.27106 C -0.08268 0.27106 -0.08671 0.25579 -0.09166 0.24051 C -0.09687 0.22083 -0.10143 0.18565 -0.10442 0.15417 C -0.10755 0.12338 -0.10885 0.08472 -0.11067 0.02245 C -0.11184 -0.04074 -0.11184 -0.0713 -0.11184 -0.11806 C -0.11184 -0.16505 -0.11184 -0.21181 -0.11184 -0.25764 " pathEditMode="relative" rAng="0" ptsTypes="AAAAAAAAAAAAAAAAAAAAAAA"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5521 0.152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5104 0.02061 C -0.06159 0.02524 -0.07748 0.02778 -0.09414 0.02778 C -0.11315 0.02778 -0.12852 0.02524 -0.13893 0.02061 L -0.18958 -3.7037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>
            <a:fillRect/>
          </a:stretch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CÙNG CHÚNG TỚ ĐI SIÊU THỊ NÀO!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2198" y="1614038"/>
            <a:ext cx="17237908" cy="4157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>
            <a:fillRect/>
          </a:stretch>
        </p:blipFill>
        <p:spPr>
          <a:xfrm>
            <a:off x="-373339" y="1380623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>
            <a:fillRect/>
          </a:stretch>
        </p:blipFill>
        <p:spPr bwMode="auto">
          <a:xfrm flipH="1">
            <a:off x="2854503" y="4352377"/>
            <a:ext cx="1677852" cy="27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/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5075943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107767" y="404199"/>
            <a:ext cx="5471576" cy="738521"/>
            <a:chOff x="2421141" y="730782"/>
            <a:chExt cx="5471576" cy="738521"/>
          </a:xfrm>
        </p:grpSpPr>
        <p:sp>
          <p:nvSpPr>
            <p:cNvPr id="109" name="Rectangle: Rounded Corners 43"/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9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107767" y="394456"/>
            <a:ext cx="5471576" cy="738521"/>
            <a:chOff x="2421141" y="730782"/>
            <a:chExt cx="5471576" cy="738521"/>
          </a:xfrm>
        </p:grpSpPr>
        <p:sp>
          <p:nvSpPr>
            <p:cNvPr id="112" name="Rectangle: Rounded Corners 43"/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892570" y="236495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7285.8334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88695" y="-1245231"/>
            <a:ext cx="609600" cy="6096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2" y="3734955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5075943" y="329341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 x .?. = 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892570" y="342249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43" y="1529869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5075943" y="435237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15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874985" y="4481458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202764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97387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4 = .?.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657627" y="2345945"/>
            <a:ext cx="7569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92" y="300435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97387" y="330096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5 = .?.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735615" y="341246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412277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97387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6 = .?.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619351" y="446008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200863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811083" y="2234449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.?. x 7 = 35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0012249" y="2332740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3485230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811083" y="330147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.?. x 8 = 40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9957055" y="3442567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09" y="2618082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811083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 x 9 = 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9850592" y="4460083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7285.8334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1006" y="-1195002"/>
            <a:ext cx="609600" cy="60960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7285.8334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229" y="-1120208"/>
            <a:ext cx="609600" cy="60960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7285.8334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9720" y="-1206824"/>
            <a:ext cx="609600" cy="60960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7285.8334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7409" y="-1156595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7285.8334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79644" y="-1081801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7285.8334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54053" y="-1226349"/>
            <a:ext cx="609600" cy="60960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7285.8334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01742" y="-1176120"/>
            <a:ext cx="609600" cy="60960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7285.8334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03977" y="-1101326"/>
            <a:ext cx="609600" cy="609600"/>
          </a:xfrm>
          <a:prstGeom prst="rect">
            <a:avLst/>
          </a:prstGeom>
        </p:spPr>
      </p:pic>
      <p:pic>
        <p:nvPicPr>
          <p:cNvPr id="24" name="Tieng-yeah-tre-con-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10">
                  <p14:trim end="2048.6938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61004" y="1722847"/>
            <a:ext cx="609600" cy="609600"/>
          </a:xfrm>
          <a:prstGeom prst="rect">
            <a:avLst/>
          </a:prstGeom>
        </p:spPr>
      </p:pic>
      <p:sp>
        <p:nvSpPr>
          <p:cNvPr id="60" name="Rounded Rectangle 119"/>
          <p:cNvSpPr/>
          <p:nvPr/>
        </p:nvSpPr>
        <p:spPr>
          <a:xfrm>
            <a:off x="7397387" y="557890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10 = .?.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881816" y="5690399"/>
            <a:ext cx="7227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24" y="279962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7285.8334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29241" y="48149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8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5400" b="1" dirty="0">
                <a:solidFill>
                  <a:srgbClr val="FFFF66"/>
                </a:solidFill>
                <a:latin typeface="Calibri" panose="020F0502020204030204"/>
              </a:rPr>
              <a:t> 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>
            <a:fillRect/>
          </a:stretch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>
            <a:fillRect/>
          </a:stretch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823" y="1774186"/>
            <a:ext cx="10705504" cy="3023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>
            <a:fillRect/>
          </a:stretch>
        </p:blipFill>
        <p:spPr>
          <a:xfrm>
            <a:off x="3505200" y="-393649"/>
            <a:ext cx="5105400" cy="51611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52" y="2290607"/>
            <a:ext cx="2282723" cy="480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lol | Tynker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94" y="1800050"/>
            <a:ext cx="451045" cy="5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unk Food Cartoon clipart - Snack, Food, transparent clip ar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66" y="2479621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ảng xếp hạng Top list thông tin hay nhất về chủ đề bánh gạo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5774" y="3031934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wnload HD Milk Cartoon Png - Milk Transparent PNG Image - NicePNG.com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>
            <a:fillRect/>
          </a:stretch>
        </p:blipFill>
        <p:spPr bwMode="auto">
          <a:xfrm>
            <a:off x="6385416" y="1085362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lipart. Free Download Transparent .PNG or Vector | Creazilla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35" y="1070883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>
            <a:fillRect/>
          </a:stretch>
        </p:blipFill>
        <p:spPr>
          <a:xfrm>
            <a:off x="2590800" y="4191000"/>
            <a:ext cx="2758440" cy="2424884"/>
          </a:xfrm>
          <a:prstGeom prst="rect">
            <a:avLst/>
          </a:prstGeom>
        </p:spPr>
      </p:pic>
      <p:sp>
        <p:nvSpPr>
          <p:cNvPr id="7" name="Arrow: Right 6">
            <a:hlinkClick r:id="rId19" action="ppaction://hlinksldjump"/>
          </p:cNvPr>
          <p:cNvSpPr/>
          <p:nvPr/>
        </p:nvSpPr>
        <p:spPr>
          <a:xfrm>
            <a:off x="10500852" y="5928852"/>
            <a:ext cx="1443658" cy="687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001E-7 -4.07407E-6 L -0.06122 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" y="2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05E-6 4.81481E-6 L -0.11395 0.55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4" y="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084E-6 -1.85185E-6 L -0.23809 0.5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4" y="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581E-6 -4.07407E-6 L -0.17569 0.3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612E-6 2.59259E-6 L -0.28808 0.213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1" y="1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C. </a:t>
            </a:r>
            <a:r>
              <a:rPr lang="en-US" sz="6000" kern="0" noProof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6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10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A.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8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2 x 3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4" name="Picture 16" descr="Orange Clipart. Free Download Transparent .PNG or Vector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11" y="79584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B</a:t>
            </a: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 </a:t>
            </a:r>
            <a:r>
              <a:rPr lang="en-US" sz="66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10</a:t>
            </a: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12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A.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6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95390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2 x 5 = 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2" name="Picture 14" descr="Download HD Milk Cartoon Png - Milk Transparent PNG Image - NicePNG.c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>
            <a:fillRect/>
          </a:stretch>
        </p:blipFill>
        <p:spPr bwMode="auto">
          <a:xfrm>
            <a:off x="11606044" y="152401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A</a:t>
            </a: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12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14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16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2 x 6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Junk Food Cartoon clipart - Snack, Food, transparent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76" y="152400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Sai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B.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Đúng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2 x 9 = 20.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0" name="Picture 12" descr="Bảng xếp hạng Top list thông tin hay nhất về chủ đề bánh gạ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6697" y="-152400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77757" y="494588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B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Đúng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0304" y="3703117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A.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Sai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63" y="5005828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94" y="3773417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2 x 7 = 14.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1475740" y="583565"/>
            <a:ext cx="9458325" cy="984250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P001 4 hang 1 ô ly" panose="020B0603050302020204" charset="0"/>
                <a:ea typeface="Microsoft YaHei" panose="020B0503020204020204" pitchFamily="34" charset="-122"/>
                <a:cs typeface="HP001 4 hang 1 ô ly" panose="020B0603050302020204" charset="0"/>
                <a:sym typeface="迷你简细行楷" panose="02010609000101010101" charset="-122"/>
              </a:rPr>
              <a:t>Thứ</a:t>
            </a:r>
            <a:r>
              <a:rPr kumimoji="0" lang="en-US" altLang="zh-CN" sz="373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P001 4 hang 1 ô ly" panose="020B0603050302020204" charset="0"/>
                <a:ea typeface="Microsoft YaHei" panose="020B0503020204020204" pitchFamily="34" charset="-122"/>
                <a:cs typeface="HP001 4 hang 1 ô ly" panose="020B0603050302020204" charset="0"/>
                <a:sym typeface="迷你简细行楷" panose="02010609000101010101" charset="-122"/>
              </a:rPr>
              <a:t> hai </a:t>
            </a:r>
            <a:r>
              <a:rPr kumimoji="0" lang="en-US" altLang="zh-CN" sz="373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P001 4 hang 1 ô ly" panose="020B0603050302020204" charset="0"/>
                <a:ea typeface="Microsoft YaHei" panose="020B0503020204020204" pitchFamily="34" charset="-122"/>
                <a:cs typeface="HP001 4 hang 1 ô ly" panose="020B0603050302020204" charset="0"/>
                <a:sym typeface="迷你简细行楷" panose="02010609000101010101" charset="-122"/>
              </a:rPr>
              <a:t>ngày 19 tháng 1</a:t>
            </a:r>
            <a:r>
              <a:rPr kumimoji="0" lang="en-US" altLang="zh-CN" sz="373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P001 4 hang 1 ô ly" panose="020B0603050302020204" charset="0"/>
                <a:ea typeface="Microsoft YaHei" panose="020B0503020204020204" pitchFamily="34" charset="-122"/>
                <a:cs typeface="HP001 4 hang 1 ô ly" panose="020B0603050302020204" charset="0"/>
                <a:sym typeface="迷你简细行楷" panose="02010609000101010101" charset="-122"/>
              </a:rPr>
              <a:t> </a:t>
            </a:r>
            <a:r>
              <a:rPr kumimoji="0" lang="en-US" altLang="zh-CN" sz="373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P001 4 hang 1 ô ly" panose="020B0603050302020204" charset="0"/>
                <a:ea typeface="Microsoft YaHei" panose="020B0503020204020204" pitchFamily="34" charset="-122"/>
                <a:cs typeface="HP001 4 hang 1 ô ly" panose="020B0603050302020204" charset="0"/>
                <a:sym typeface="迷你简细行楷" panose="02010609000101010101" charset="-122"/>
              </a:rPr>
              <a:t>năm 2026</a:t>
            </a:r>
            <a:endParaRPr kumimoji="0" lang="zh-CN" altLang="en-US" sz="373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HP001 4 hang 1 ô ly" panose="020B0603050302020204" charset="0"/>
              <a:ea typeface="Microsoft YaHei" panose="020B0503020204020204" pitchFamily="34" charset="-122"/>
              <a:cs typeface="HP001 4 hang 1 ô ly" panose="020B0603050302020204" charset="0"/>
              <a:sym typeface="迷你简细行楷" panose="02010609000101010101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499" r="58152" b="82307"/>
          <a:stretch>
            <a:fillRect/>
          </a:stretch>
        </p:blipFill>
        <p:spPr>
          <a:xfrm>
            <a:off x="5356860" y="1645920"/>
            <a:ext cx="1826260" cy="1337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352" y="3073313"/>
            <a:ext cx="11632176" cy="2011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1483</Words>
  <Application>WPS Presentation</Application>
  <PresentationFormat>Widescreen</PresentationFormat>
  <Paragraphs>265</Paragraphs>
  <Slides>23</Slides>
  <Notes>10</Notes>
  <HiddenSlides>0</HiddenSlides>
  <MMClips>11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23</vt:i4>
      </vt:variant>
    </vt:vector>
  </HeadingPairs>
  <TitlesOfParts>
    <vt:vector size="56" baseType="lpstr">
      <vt:lpstr>Arial</vt:lpstr>
      <vt:lpstr>SimSun</vt:lpstr>
      <vt:lpstr>Wingdings</vt:lpstr>
      <vt:lpstr>Calibri</vt:lpstr>
      <vt:lpstr>Patrick Hand SC</vt:lpstr>
      <vt:lpstr>Segoe Print</vt:lpstr>
      <vt:lpstr>Patrick Hand</vt:lpstr>
      <vt:lpstr>Arial</vt:lpstr>
      <vt:lpstr>Gochi Hand</vt:lpstr>
      <vt:lpstr>Arial-Rounded</vt:lpstr>
      <vt:lpstr>Calibri</vt:lpstr>
      <vt:lpstr>Microsoft YaHei</vt:lpstr>
      <vt:lpstr>迷你简细行楷</vt:lpstr>
      <vt:lpstr>Arial Unicode MS</vt:lpstr>
      <vt:lpstr>Cambria</vt:lpstr>
      <vt:lpstr>#9Slide03 Arima Madurai Bold</vt:lpstr>
      <vt:lpstr>Cambria Math</vt:lpstr>
      <vt:lpstr>DFPOP1-W9</vt:lpstr>
      <vt:lpstr>zihun7hao-wennuantongzhiti</vt:lpstr>
      <vt:lpstr>印品黑体</vt:lpstr>
      <vt:lpstr>等线</vt:lpstr>
      <vt:lpstr>等线</vt:lpstr>
      <vt:lpstr>Times New Roman</vt:lpstr>
      <vt:lpstr>华康少女文字W5</vt:lpstr>
      <vt:lpstr>HP001 4 hang 1 ô ly</vt:lpstr>
      <vt:lpstr>黑体</vt:lpstr>
      <vt:lpstr>Calibri Light</vt:lpstr>
      <vt:lpstr>自定义设计方案</vt:lpstr>
      <vt:lpstr>第一PPT，www.1ppt.com</vt:lpstr>
      <vt:lpstr>Office 主题​​</vt:lpstr>
      <vt:lpstr>1_Office Theme</vt:lpstr>
      <vt:lpstr>4_Office 主题</vt:lpstr>
      <vt:lpstr>English Language Grammar Rules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Vân Trần</cp:lastModifiedBy>
  <cp:revision>27</cp:revision>
  <dcterms:created xsi:type="dcterms:W3CDTF">2021-07-09T06:30:00Z</dcterms:created>
  <dcterms:modified xsi:type="dcterms:W3CDTF">2026-06-04T12:04:17Z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1033-12.1.0.26880</vt:lpwstr>
  </property>
  <property fmtid="{D5CDD505-2E9C-101B-9397-08002B2CF9AE}" pid="3" name="ICV">
    <vt:lpwstr>3B95021D10544FA79115591612388B99_13</vt:lpwstr>
  </property>
</Properties>
</file>